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4"/>
  </p:sldMasterIdLst>
  <p:notesMasterIdLst>
    <p:notesMasterId r:id="rId35"/>
  </p:notesMasterIdLst>
  <p:sldIdLst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</p:sldIdLst>
  <p:sldSz cx="12192000" cy="6858000"/>
  <p:notesSz cx="7315200" cy="96012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xmlns="" r:id="rId37" roundtripDataSignature="AMtx7mhSaRiTD9uDhGJ3nUfwohnl+c0R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0E"/>
    <a:srgbClr val="ED7D31"/>
    <a:srgbClr val="747474"/>
    <a:srgbClr val="1F742A"/>
    <a:srgbClr val="196B24"/>
    <a:srgbClr val="800000"/>
    <a:srgbClr val="7F6A00"/>
    <a:srgbClr val="156082"/>
    <a:srgbClr val="FF0000"/>
    <a:srgbClr val="4454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46"/>
    <p:restoredTop sz="76862" autoAdjust="0"/>
  </p:normalViewPr>
  <p:slideViewPr>
    <p:cSldViewPr snapToGrid="0">
      <p:cViewPr varScale="1">
        <p:scale>
          <a:sx n="172" d="100"/>
          <a:sy n="172" d="100"/>
        </p:scale>
        <p:origin x="26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169920" cy="481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143587" y="0"/>
            <a:ext cx="3169920" cy="481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b" anchorCtr="0">
            <a:noAutofit/>
          </a:bodyPr>
          <a:lstStyle/>
          <a:p>
            <a:pPr algn="r"/>
            <a:fld id="{00000000-1234-1234-1234-123412341234}" type="slidenum">
              <a:rPr lang="en-US" sz="13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bg>
      <p:bgPr>
        <a:solidFill>
          <a:schemeClr val="l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45;p7">
            <a:extLst>
              <a:ext uri="{FF2B5EF4-FFF2-40B4-BE49-F238E27FC236}">
                <a16:creationId xmlns:a16="http://schemas.microsoft.com/office/drawing/2014/main" id="{EC3A3E4E-DE7A-568B-2B27-0C257C0E3872}"/>
              </a:ext>
            </a:extLst>
          </p:cNvPr>
          <p:cNvSpPr/>
          <p:nvPr userDrawn="1"/>
        </p:nvSpPr>
        <p:spPr>
          <a:xfrm rot="10800000" flipH="1">
            <a:off x="0" y="0"/>
            <a:ext cx="12192000" cy="868220"/>
          </a:xfrm>
          <a:prstGeom prst="rect">
            <a:avLst/>
          </a:prstGeom>
          <a:solidFill>
            <a:srgbClr val="1329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1329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4BDC27B-6B6D-4067-D45A-7211A70293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57509" y="233819"/>
            <a:ext cx="271308" cy="389810"/>
          </a:xfrm>
          <a:prstGeom prst="rect">
            <a:avLst/>
          </a:prstGeom>
        </p:spPr>
      </p:pic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BB5EF7C5-5737-D38B-3EF6-67D8EA1CD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3538" y="204788"/>
            <a:ext cx="10923587" cy="4603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2400" u="none" strike="noStrike" cap="none">
                <a:solidFill>
                  <a:schemeClr val="lt1"/>
                </a:solidFill>
                <a:latin typeface="+mn-lt"/>
                <a:ea typeface="Helvetica Neue Light"/>
                <a:cs typeface="Helvetica Neue Light"/>
                <a:sym typeface="Helvetica Neue Light"/>
              </a:rPr>
              <a:t>Slide Title</a:t>
            </a:r>
            <a:endParaRPr lang="en-US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641DCB23-CE8C-1DD7-162D-259BCEEFE3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6807" y="1102041"/>
            <a:ext cx="11452225" cy="4919662"/>
          </a:xfrm>
        </p:spPr>
        <p:txBody>
          <a:bodyPr/>
          <a:lstStyle>
            <a:lvl1pPr marL="233363" indent="-233363">
              <a:lnSpc>
                <a:spcPct val="100000"/>
              </a:lnSpc>
              <a:buFont typeface="Arial" panose="020B0604020202020204" pitchFamily="34" charset="0"/>
              <a:buChar char="•"/>
              <a:defRPr sz="2400"/>
            </a:lvl1pPr>
            <a:lvl2pPr marL="685800" indent="-2286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2pPr>
            <a:lvl3pPr marL="1143000" indent="-228600">
              <a:lnSpc>
                <a:spcPct val="100000"/>
              </a:lnSpc>
              <a:buFont typeface="Arial" panose="020B0604020202020204" pitchFamily="34" charset="0"/>
              <a:buChar char="•"/>
              <a:defRPr sz="1800"/>
            </a:lvl3pPr>
            <a:lvl4pPr marL="1600200" indent="-228600">
              <a:lnSpc>
                <a:spcPct val="100000"/>
              </a:lnSpc>
              <a:buFont typeface="Arial" panose="020B0604020202020204" pitchFamily="34" charset="0"/>
              <a:buChar char="•"/>
              <a:defRPr sz="1600"/>
            </a:lvl4pPr>
            <a:lvl5pPr marL="2057400" indent="-228600">
              <a:lnSpc>
                <a:spcPct val="100000"/>
              </a:lnSpc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Google Shape;100;p1">
            <a:extLst>
              <a:ext uri="{FF2B5EF4-FFF2-40B4-BE49-F238E27FC236}">
                <a16:creationId xmlns:a16="http://schemas.microsoft.com/office/drawing/2014/main" id="{F3785BC8-1300-B43F-26AB-4140FB1B553A}"/>
              </a:ext>
            </a:extLst>
          </p:cNvPr>
          <p:cNvSpPr txBox="1"/>
          <p:nvPr userDrawn="1"/>
        </p:nvSpPr>
        <p:spPr>
          <a:xfrm>
            <a:off x="11511329" y="6478214"/>
            <a:ext cx="406038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fld id="{00000000-1234-1234-1234-123412341234}" type="slidenum">
              <a:rPr lang="en-US" sz="1200" smtClean="0">
                <a:solidFill>
                  <a:srgbClr val="13294B"/>
                </a:solidFill>
              </a:rPr>
              <a:pPr lvl="0" algn="ctr"/>
              <a:t>‹#›</a:t>
            </a:fld>
            <a:endParaRPr lang="en-US" sz="1200" spc="200" dirty="0">
              <a:solidFill>
                <a:srgbClr val="13294B"/>
              </a:solidFill>
              <a:ea typeface="Helvetica Neue Light"/>
              <a:cs typeface="Helvetica Neue Light"/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445069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8A4CADB-19EC-A8D0-4548-B146F52AB1FA}"/>
              </a:ext>
            </a:extLst>
          </p:cNvPr>
          <p:cNvGrpSpPr/>
          <p:nvPr userDrawn="1"/>
        </p:nvGrpSpPr>
        <p:grpSpPr>
          <a:xfrm>
            <a:off x="4165130" y="3687618"/>
            <a:ext cx="3861740" cy="322845"/>
            <a:chOff x="3943790" y="2676939"/>
            <a:chExt cx="3861740" cy="322845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DB41F4D-DD74-962A-B6CB-211E4D07FB57}"/>
                </a:ext>
              </a:extLst>
            </p:cNvPr>
            <p:cNvCxnSpPr>
              <a:cxnSpLocks/>
            </p:cNvCxnSpPr>
            <p:nvPr/>
          </p:nvCxnSpPr>
          <p:spPr>
            <a:xfrm>
              <a:off x="4426226" y="2676939"/>
              <a:ext cx="3379304" cy="0"/>
            </a:xfrm>
            <a:prstGeom prst="line">
              <a:avLst/>
            </a:prstGeom>
            <a:ln w="19050">
              <a:solidFill>
                <a:srgbClr val="E84B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BB9B6FF-60FA-8564-2092-2E821CA5F4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43790" y="2676939"/>
              <a:ext cx="482436" cy="322845"/>
            </a:xfrm>
            <a:prstGeom prst="line">
              <a:avLst/>
            </a:prstGeom>
            <a:ln w="19050">
              <a:solidFill>
                <a:srgbClr val="E84B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75F717CD-53E2-CC44-B80A-DCEE183976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57509" y="233819"/>
            <a:ext cx="271308" cy="389810"/>
          </a:xfrm>
          <a:prstGeom prst="rect">
            <a:avLst/>
          </a:prstGeom>
        </p:spPr>
      </p:pic>
      <p:sp>
        <p:nvSpPr>
          <p:cNvPr id="12" name="Google Shape;100;p1">
            <a:extLst>
              <a:ext uri="{FF2B5EF4-FFF2-40B4-BE49-F238E27FC236}">
                <a16:creationId xmlns:a16="http://schemas.microsoft.com/office/drawing/2014/main" id="{7BF12776-4806-8BA3-A075-F3B8D3169D4B}"/>
              </a:ext>
            </a:extLst>
          </p:cNvPr>
          <p:cNvSpPr txBox="1"/>
          <p:nvPr userDrawn="1"/>
        </p:nvSpPr>
        <p:spPr>
          <a:xfrm>
            <a:off x="376807" y="6524381"/>
            <a:ext cx="799133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900" spc="200">
                <a:solidFill>
                  <a:schemeClr val="bg1"/>
                </a:solidFill>
                <a:ea typeface="Helvetica Neue Light"/>
                <a:cs typeface="Helvetica Neue Light"/>
                <a:sym typeface="Helvetica Neue Light"/>
              </a:rPr>
              <a:t>ELECTRICAL &amp; COMPUTER ENGINEERING</a:t>
            </a:r>
          </a:p>
        </p:txBody>
      </p:sp>
      <p:sp>
        <p:nvSpPr>
          <p:cNvPr id="17" name="Google Shape;39;p18">
            <a:extLst>
              <a:ext uri="{FF2B5EF4-FFF2-40B4-BE49-F238E27FC236}">
                <a16:creationId xmlns:a16="http://schemas.microsoft.com/office/drawing/2014/main" id="{CBA10BDD-FA07-975A-FD78-2440FC1093B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16259" y="6524381"/>
            <a:ext cx="553808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00;p1">
            <a:extLst>
              <a:ext uri="{FF2B5EF4-FFF2-40B4-BE49-F238E27FC236}">
                <a16:creationId xmlns:a16="http://schemas.microsoft.com/office/drawing/2014/main" id="{C8037727-92B1-0D74-7492-D8841205460D}"/>
              </a:ext>
            </a:extLst>
          </p:cNvPr>
          <p:cNvSpPr txBox="1"/>
          <p:nvPr userDrawn="1"/>
        </p:nvSpPr>
        <p:spPr>
          <a:xfrm>
            <a:off x="8528196" y="6524381"/>
            <a:ext cx="2473415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/>
            <a:r>
              <a:rPr lang="en-US" sz="900" spc="200">
                <a:solidFill>
                  <a:schemeClr val="bg1"/>
                </a:solidFill>
                <a:ea typeface="Helvetica Neue Light"/>
                <a:cs typeface="Helvetica Neue Light"/>
                <a:sym typeface="Helvetica Neue Light"/>
              </a:rPr>
              <a:t>GRAINGER ENGINEERING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A12123-AACF-63E6-9FE1-4692D38EB6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08215" y="2486464"/>
            <a:ext cx="7775575" cy="1016000"/>
          </a:xfrm>
        </p:spPr>
        <p:txBody>
          <a:bodyPr/>
          <a:lstStyle>
            <a:lvl1pPr algn="ctr">
              <a:defRPr sz="6000">
                <a:solidFill>
                  <a:schemeClr val="bg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1557285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9B6BF7D-F836-7D45-D465-61150240FEC9}"/>
              </a:ext>
            </a:extLst>
          </p:cNvPr>
          <p:cNvGrpSpPr/>
          <p:nvPr userDrawn="1"/>
        </p:nvGrpSpPr>
        <p:grpSpPr>
          <a:xfrm>
            <a:off x="3943790" y="2676939"/>
            <a:ext cx="3861740" cy="322845"/>
            <a:chOff x="3943790" y="2676939"/>
            <a:chExt cx="3861740" cy="322845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AFF74E2-860B-7A08-D6F3-E090BF12D623}"/>
                </a:ext>
              </a:extLst>
            </p:cNvPr>
            <p:cNvCxnSpPr>
              <a:cxnSpLocks/>
            </p:cNvCxnSpPr>
            <p:nvPr/>
          </p:nvCxnSpPr>
          <p:spPr>
            <a:xfrm>
              <a:off x="4426226" y="2676939"/>
              <a:ext cx="3379304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C034B-9667-A657-7D3E-319BC4B7C1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43790" y="2676939"/>
              <a:ext cx="482436" cy="322845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BF3C6B50-50F0-066D-19E4-7B91AE27F6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57509" y="233819"/>
            <a:ext cx="271308" cy="389811"/>
          </a:xfrm>
          <a:prstGeom prst="rect">
            <a:avLst/>
          </a:prstGeom>
        </p:spPr>
      </p:pic>
      <p:sp>
        <p:nvSpPr>
          <p:cNvPr id="10" name="Google Shape;100;p1">
            <a:extLst>
              <a:ext uri="{FF2B5EF4-FFF2-40B4-BE49-F238E27FC236}">
                <a16:creationId xmlns:a16="http://schemas.microsoft.com/office/drawing/2014/main" id="{905E5738-F575-5EE4-E93E-AB9D21EE3F15}"/>
              </a:ext>
            </a:extLst>
          </p:cNvPr>
          <p:cNvSpPr txBox="1"/>
          <p:nvPr userDrawn="1"/>
        </p:nvSpPr>
        <p:spPr>
          <a:xfrm>
            <a:off x="376807" y="6524381"/>
            <a:ext cx="799133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900" spc="200">
                <a:solidFill>
                  <a:srgbClr val="13294B"/>
                </a:solidFill>
                <a:ea typeface="Helvetica Neue Light"/>
                <a:cs typeface="Helvetica Neue Light"/>
                <a:sym typeface="Helvetica Neue Light"/>
              </a:rPr>
              <a:t>ELECTRICAL &amp; COMPUTER ENGINEERING</a:t>
            </a:r>
          </a:p>
        </p:txBody>
      </p:sp>
      <p:sp>
        <p:nvSpPr>
          <p:cNvPr id="15" name="Google Shape;39;p18">
            <a:extLst>
              <a:ext uri="{FF2B5EF4-FFF2-40B4-BE49-F238E27FC236}">
                <a16:creationId xmlns:a16="http://schemas.microsoft.com/office/drawing/2014/main" id="{0004E709-313B-5AAB-C4D3-AE93BF0AA89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010221" y="6524381"/>
            <a:ext cx="553808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200"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Google Shape;100;p1">
            <a:extLst>
              <a:ext uri="{FF2B5EF4-FFF2-40B4-BE49-F238E27FC236}">
                <a16:creationId xmlns:a16="http://schemas.microsoft.com/office/drawing/2014/main" id="{1B9167B2-03D0-2345-617D-4332DB2F1825}"/>
              </a:ext>
            </a:extLst>
          </p:cNvPr>
          <p:cNvSpPr txBox="1"/>
          <p:nvPr userDrawn="1"/>
        </p:nvSpPr>
        <p:spPr>
          <a:xfrm>
            <a:off x="8528196" y="6524381"/>
            <a:ext cx="2473415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/>
            <a:r>
              <a:rPr lang="en-US" sz="900" spc="200">
                <a:solidFill>
                  <a:srgbClr val="13294B"/>
                </a:solidFill>
                <a:ea typeface="Helvetica Neue Light"/>
                <a:cs typeface="Helvetica Neue Light"/>
                <a:sym typeface="Helvetica Neue Light"/>
              </a:rPr>
              <a:t>GRAINGER ENGINEERING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9F1380-58B6-C1B1-BE78-CD530C0CA5C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15278" y="2926548"/>
            <a:ext cx="9601199" cy="1335024"/>
          </a:xfrm>
        </p:spPr>
        <p:txBody>
          <a:bodyPr/>
          <a:lstStyle>
            <a:lvl1pPr algn="ctr">
              <a:defRPr sz="45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Heading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3404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0;p1">
            <a:extLst>
              <a:ext uri="{FF2B5EF4-FFF2-40B4-BE49-F238E27FC236}">
                <a16:creationId xmlns:a16="http://schemas.microsoft.com/office/drawing/2014/main" id="{9E2621C0-A4F0-90ED-D00C-3172C65BD988}"/>
              </a:ext>
            </a:extLst>
          </p:cNvPr>
          <p:cNvSpPr txBox="1"/>
          <p:nvPr userDrawn="1"/>
        </p:nvSpPr>
        <p:spPr>
          <a:xfrm>
            <a:off x="376807" y="6524381"/>
            <a:ext cx="799133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900" spc="200">
                <a:solidFill>
                  <a:srgbClr val="13294B"/>
                </a:solidFill>
                <a:ea typeface="Helvetica Neue Light"/>
                <a:cs typeface="Helvetica Neue Light"/>
                <a:sym typeface="Helvetica Neue Light"/>
              </a:rPr>
              <a:t>ELECTRICAL &amp; COMPUTER ENGINEERING</a:t>
            </a:r>
          </a:p>
        </p:txBody>
      </p:sp>
      <p:sp>
        <p:nvSpPr>
          <p:cNvPr id="3" name="Google Shape;100;p1">
            <a:extLst>
              <a:ext uri="{FF2B5EF4-FFF2-40B4-BE49-F238E27FC236}">
                <a16:creationId xmlns:a16="http://schemas.microsoft.com/office/drawing/2014/main" id="{F38460BF-D584-DAD3-A601-2E7D92132797}"/>
              </a:ext>
            </a:extLst>
          </p:cNvPr>
          <p:cNvSpPr txBox="1"/>
          <p:nvPr userDrawn="1"/>
        </p:nvSpPr>
        <p:spPr>
          <a:xfrm>
            <a:off x="8528196" y="6524381"/>
            <a:ext cx="2473415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/>
            <a:r>
              <a:rPr lang="en-US" sz="900" spc="200">
                <a:solidFill>
                  <a:srgbClr val="13294B"/>
                </a:solidFill>
                <a:ea typeface="Helvetica Neue Light"/>
                <a:cs typeface="Helvetica Neue Light"/>
                <a:sym typeface="Helvetica Neue Light"/>
              </a:rPr>
              <a:t>GRAINGER ENGINEERING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19A4FA-570E-DD29-D67C-F17EF60DD4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57509" y="233819"/>
            <a:ext cx="271308" cy="389811"/>
          </a:xfrm>
          <a:prstGeom prst="rect">
            <a:avLst/>
          </a:prstGeom>
        </p:spPr>
      </p:pic>
      <p:sp>
        <p:nvSpPr>
          <p:cNvPr id="6" name="Google Shape;100;p1">
            <a:extLst>
              <a:ext uri="{FF2B5EF4-FFF2-40B4-BE49-F238E27FC236}">
                <a16:creationId xmlns:a16="http://schemas.microsoft.com/office/drawing/2014/main" id="{8F750625-F89E-2C82-0AD2-2C52C5DD5784}"/>
              </a:ext>
            </a:extLst>
          </p:cNvPr>
          <p:cNvSpPr txBox="1"/>
          <p:nvPr userDrawn="1"/>
        </p:nvSpPr>
        <p:spPr>
          <a:xfrm>
            <a:off x="11511329" y="6478214"/>
            <a:ext cx="406038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fld id="{00000000-1234-1234-1234-123412341234}" type="slidenum">
              <a:rPr lang="en-US" sz="1200" smtClean="0">
                <a:solidFill>
                  <a:srgbClr val="13294B"/>
                </a:solidFill>
              </a:rPr>
              <a:pPr lvl="0" algn="ctr"/>
              <a:t>‹#›</a:t>
            </a:fld>
            <a:endParaRPr lang="en-US" sz="1200" spc="200" dirty="0">
              <a:solidFill>
                <a:srgbClr val="13294B"/>
              </a:solidFill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 preserve="1">
  <p:cSld name="1_Blank">
    <p:bg>
      <p:bgRef idx="1001">
        <a:schemeClr val="bg1"/>
      </p:bgRef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0;p1">
            <a:extLst>
              <a:ext uri="{FF2B5EF4-FFF2-40B4-BE49-F238E27FC236}">
                <a16:creationId xmlns:a16="http://schemas.microsoft.com/office/drawing/2014/main" id="{9E2621C0-A4F0-90ED-D00C-3172C65BD988}"/>
              </a:ext>
            </a:extLst>
          </p:cNvPr>
          <p:cNvSpPr txBox="1"/>
          <p:nvPr userDrawn="1"/>
        </p:nvSpPr>
        <p:spPr>
          <a:xfrm>
            <a:off x="376807" y="6524381"/>
            <a:ext cx="799133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900" spc="200">
                <a:solidFill>
                  <a:schemeClr val="tx1"/>
                </a:solidFill>
                <a:ea typeface="Helvetica Neue Light"/>
                <a:cs typeface="Helvetica Neue Light"/>
                <a:sym typeface="Helvetica Neue Light"/>
              </a:rPr>
              <a:t>ELECTRICAL &amp; COMPUTER ENGINEERING</a:t>
            </a:r>
          </a:p>
        </p:txBody>
      </p:sp>
      <p:sp>
        <p:nvSpPr>
          <p:cNvPr id="3" name="Google Shape;100;p1">
            <a:extLst>
              <a:ext uri="{FF2B5EF4-FFF2-40B4-BE49-F238E27FC236}">
                <a16:creationId xmlns:a16="http://schemas.microsoft.com/office/drawing/2014/main" id="{F38460BF-D584-DAD3-A601-2E7D92132797}"/>
              </a:ext>
            </a:extLst>
          </p:cNvPr>
          <p:cNvSpPr txBox="1"/>
          <p:nvPr userDrawn="1"/>
        </p:nvSpPr>
        <p:spPr>
          <a:xfrm>
            <a:off x="8528196" y="6524381"/>
            <a:ext cx="2473415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/>
            <a:r>
              <a:rPr lang="en-US" sz="900" spc="200">
                <a:solidFill>
                  <a:schemeClr val="tx1"/>
                </a:solidFill>
                <a:ea typeface="Helvetica Neue Light"/>
                <a:cs typeface="Helvetica Neue Light"/>
                <a:sym typeface="Helvetica Neue Light"/>
              </a:rPr>
              <a:t>GRAINGER ENGINEERING</a:t>
            </a:r>
          </a:p>
        </p:txBody>
      </p:sp>
      <p:sp>
        <p:nvSpPr>
          <p:cNvPr id="4" name="Google Shape;100;p1">
            <a:extLst>
              <a:ext uri="{FF2B5EF4-FFF2-40B4-BE49-F238E27FC236}">
                <a16:creationId xmlns:a16="http://schemas.microsoft.com/office/drawing/2014/main" id="{76A3F40C-5A8F-2B79-CCEA-25A3FE32B22D}"/>
              </a:ext>
            </a:extLst>
          </p:cNvPr>
          <p:cNvSpPr txBox="1"/>
          <p:nvPr userDrawn="1"/>
        </p:nvSpPr>
        <p:spPr>
          <a:xfrm>
            <a:off x="11287125" y="6501297"/>
            <a:ext cx="406038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fld id="{00000000-1234-1234-1234-123412341234}" type="slidenum">
              <a:rPr lang="en-US" sz="1200" smtClean="0">
                <a:solidFill>
                  <a:schemeClr val="tx1"/>
                </a:solidFill>
              </a:rPr>
              <a:pPr lvl="0" algn="ctr"/>
              <a:t>‹#›</a:t>
            </a:fld>
            <a:endParaRPr lang="en-US" sz="1200" spc="200">
              <a:solidFill>
                <a:schemeClr val="tx1"/>
              </a:solidFill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284ACE-5DC1-CACF-61CC-6230F07E67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57509" y="233819"/>
            <a:ext cx="271308" cy="389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6497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1B70438-ACAA-A899-4C7F-E62614E1DA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41007" y="1004743"/>
            <a:ext cx="2909982" cy="754664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5357E62-D7E4-8CCA-88E4-96CE875D8A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34033" y="2794795"/>
            <a:ext cx="9923929" cy="1268412"/>
          </a:xfrm>
        </p:spPr>
        <p:txBody>
          <a:bodyPr/>
          <a:lstStyle>
            <a:lvl1pPr algn="ctr">
              <a:defRPr sz="4500" b="1">
                <a:solidFill>
                  <a:schemeClr val="bg1"/>
                </a:solidFill>
              </a:defRPr>
            </a:lvl1pPr>
            <a:lvl2pPr algn="ctr">
              <a:defRPr sz="25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Title of Presentation</a:t>
            </a:r>
          </a:p>
          <a:p>
            <a:pPr lvl="1"/>
            <a:r>
              <a:rPr lang="en-US"/>
              <a:t>Electrical &amp; Computer Engineering</a:t>
            </a:r>
          </a:p>
          <a:p>
            <a:pPr lvl="1"/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313F9DE-E3EB-B64E-C979-02B7CFA40D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81485" y="4237255"/>
            <a:ext cx="3629025" cy="581025"/>
          </a:xfrm>
        </p:spPr>
        <p:txBody>
          <a:bodyPr>
            <a:normAutofit/>
          </a:bodyPr>
          <a:lstStyle>
            <a:lvl1pPr algn="ct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504005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5C050BEF-AAD8-769E-E1F0-1CD880DA2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460151-5D2D-85ED-3831-E8F84F8B1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1" r:id="rId3"/>
    <p:sldLayoutId id="2147483655" r:id="rId4"/>
    <p:sldLayoutId id="2147483662" r:id="rId5"/>
    <p:sldLayoutId id="2147483652" r:id="rId6"/>
    <p:sldLayoutId id="2147483654" r:id="rId7"/>
    <p:sldLayoutId id="2147483656" r:id="rId8"/>
    <p:sldLayoutId id="2147483658" r:id="rId9"/>
    <p:sldLayoutId id="2147483659" r:id="rId10"/>
    <p:sldLayoutId id="2147483660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0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jpeg"/><Relationship Id="rId7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6.emf"/><Relationship Id="rId9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jpg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1.png"/><Relationship Id="rId7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0.png"/><Relationship Id="rId9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7;p1">
            <a:extLst>
              <a:ext uri="{FF2B5EF4-FFF2-40B4-BE49-F238E27FC236}">
                <a16:creationId xmlns:a16="http://schemas.microsoft.com/office/drawing/2014/main" id="{6EE6B1E5-9B9E-FD48-9F48-627803FDB7F5}"/>
              </a:ext>
            </a:extLst>
          </p:cNvPr>
          <p:cNvSpPr txBox="1"/>
          <p:nvPr/>
        </p:nvSpPr>
        <p:spPr>
          <a:xfrm>
            <a:off x="415288" y="1325880"/>
            <a:ext cx="11361420" cy="192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Bef>
                <a:spcPts val="600"/>
              </a:spcBef>
            </a:pPr>
            <a:r>
              <a:rPr lang="en-US" sz="4000" b="1" dirty="0">
                <a:solidFill>
                  <a:schemeClr val="lt1"/>
                </a:solidFill>
                <a:latin typeface="+mn-lt"/>
                <a:ea typeface="Helvetica Neue"/>
                <a:cs typeface="Helvetica Neue"/>
                <a:sym typeface="Helvetica Neue"/>
              </a:rPr>
              <a:t>WiNeRF: Measurement Constrained Radiance Fields for Actionable Wireless Channel Modeling</a:t>
            </a:r>
            <a:endParaRPr lang="en-US" sz="2500" dirty="0">
              <a:solidFill>
                <a:schemeClr val="lt1"/>
              </a:solidFill>
              <a:latin typeface="+mn-lt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FB6560-0D29-8109-3DBD-CA9E7189A1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120" y="457200"/>
            <a:ext cx="2909982" cy="754664"/>
          </a:xfrm>
          <a:prstGeom prst="rect">
            <a:avLst/>
          </a:prstGeom>
        </p:spPr>
      </p:pic>
      <p:sp>
        <p:nvSpPr>
          <p:cNvPr id="7" name="Google Shape;98;p1">
            <a:extLst>
              <a:ext uri="{FF2B5EF4-FFF2-40B4-BE49-F238E27FC236}">
                <a16:creationId xmlns:a16="http://schemas.microsoft.com/office/drawing/2014/main" id="{2DD5922C-A3A4-D8AB-4FF6-690B3FE63A61}"/>
              </a:ext>
            </a:extLst>
          </p:cNvPr>
          <p:cNvSpPr txBox="1"/>
          <p:nvPr/>
        </p:nvSpPr>
        <p:spPr>
          <a:xfrm>
            <a:off x="9866376" y="5102352"/>
            <a:ext cx="199339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spc="300" dirty="0">
                <a:solidFill>
                  <a:schemeClr val="bg1"/>
                </a:solidFill>
                <a:latin typeface="+mn-lt"/>
                <a:ea typeface="Helvetica Neue Light"/>
                <a:sym typeface="Helvetica Neue Light"/>
              </a:rPr>
              <a:t>Elahé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spc="300" dirty="0">
                <a:solidFill>
                  <a:schemeClr val="bg1"/>
                </a:solidFill>
                <a:latin typeface="+mn-lt"/>
                <a:ea typeface="Helvetica Neue Light"/>
                <a:sym typeface="Helvetica Neue Light"/>
              </a:rPr>
              <a:t>Soltanaghai¹</a:t>
            </a:r>
            <a:endParaRPr sz="1600" spc="3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Google Shape;98;p1">
            <a:extLst>
              <a:ext uri="{FF2B5EF4-FFF2-40B4-BE49-F238E27FC236}">
                <a16:creationId xmlns:a16="http://schemas.microsoft.com/office/drawing/2014/main" id="{3247C292-DAC1-DA42-D57D-387623B12057}"/>
              </a:ext>
            </a:extLst>
          </p:cNvPr>
          <p:cNvSpPr txBox="1"/>
          <p:nvPr/>
        </p:nvSpPr>
        <p:spPr>
          <a:xfrm>
            <a:off x="448056" y="5102352"/>
            <a:ext cx="199339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spc="300" dirty="0">
                <a:solidFill>
                  <a:schemeClr val="bg1"/>
                </a:solidFill>
                <a:latin typeface="+mn-lt"/>
                <a:ea typeface="Helvetica Neue Light"/>
                <a:sym typeface="Helvetica Neue Light"/>
              </a:rPr>
              <a:t>Saif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spc="300" dirty="0">
                <a:solidFill>
                  <a:schemeClr val="bg1"/>
                </a:solidFill>
                <a:latin typeface="+mn-lt"/>
                <a:ea typeface="Helvetica Neue Light"/>
                <a:sym typeface="Helvetica Neue Light"/>
              </a:rPr>
              <a:t>Ur Rahman¹</a:t>
            </a:r>
            <a:endParaRPr sz="1600" spc="3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Google Shape;98;p1">
            <a:extLst>
              <a:ext uri="{FF2B5EF4-FFF2-40B4-BE49-F238E27FC236}">
                <a16:creationId xmlns:a16="http://schemas.microsoft.com/office/drawing/2014/main" id="{D6545F8A-D96E-DBF8-390D-3FEF366B4B40}"/>
              </a:ext>
            </a:extLst>
          </p:cNvPr>
          <p:cNvSpPr txBox="1"/>
          <p:nvPr/>
        </p:nvSpPr>
        <p:spPr>
          <a:xfrm>
            <a:off x="2331720" y="5102352"/>
            <a:ext cx="199339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spc="300" dirty="0">
                <a:solidFill>
                  <a:schemeClr val="bg1"/>
                </a:solidFill>
                <a:latin typeface="+mn-lt"/>
                <a:ea typeface="Helvetica Neue Light"/>
                <a:sym typeface="Helvetica Neue Light"/>
              </a:rPr>
              <a:t>Rafid Umayer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spc="300" dirty="0">
                <a:solidFill>
                  <a:schemeClr val="bg1"/>
                </a:solidFill>
                <a:latin typeface="+mn-lt"/>
                <a:ea typeface="Helvetica Neue Light"/>
                <a:sym typeface="Helvetica Neue Light"/>
              </a:rPr>
              <a:t>Murshed¹</a:t>
            </a:r>
            <a:endParaRPr sz="1600" spc="3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Google Shape;98;p1">
            <a:extLst>
              <a:ext uri="{FF2B5EF4-FFF2-40B4-BE49-F238E27FC236}">
                <a16:creationId xmlns:a16="http://schemas.microsoft.com/office/drawing/2014/main" id="{09F1825C-5D2F-A58A-3EAC-C7CB80B523A3}"/>
              </a:ext>
            </a:extLst>
          </p:cNvPr>
          <p:cNvSpPr txBox="1"/>
          <p:nvPr/>
        </p:nvSpPr>
        <p:spPr>
          <a:xfrm>
            <a:off x="4215384" y="5102352"/>
            <a:ext cx="199339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spc="300" dirty="0">
                <a:solidFill>
                  <a:schemeClr val="bg1"/>
                </a:solidFill>
                <a:latin typeface="+mn-lt"/>
                <a:ea typeface="Helvetica Neue Light"/>
                <a:sym typeface="Helvetica Neue Light"/>
              </a:rPr>
              <a:t>Anton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spc="300" dirty="0">
                <a:solidFill>
                  <a:schemeClr val="bg1"/>
                </a:solidFill>
                <a:latin typeface="+mn-lt"/>
                <a:ea typeface="Helvetica Neue Light"/>
                <a:sym typeface="Helvetica Neue Light"/>
              </a:rPr>
              <a:t>Dmitriev¹</a:t>
            </a:r>
            <a:endParaRPr sz="1600" spc="3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Google Shape;98;p1">
            <a:extLst>
              <a:ext uri="{FF2B5EF4-FFF2-40B4-BE49-F238E27FC236}">
                <a16:creationId xmlns:a16="http://schemas.microsoft.com/office/drawing/2014/main" id="{650FF347-2E1B-C606-3A89-84CAC17BBB9B}"/>
              </a:ext>
            </a:extLst>
          </p:cNvPr>
          <p:cNvSpPr txBox="1"/>
          <p:nvPr/>
        </p:nvSpPr>
        <p:spPr>
          <a:xfrm>
            <a:off x="6099048" y="5102352"/>
            <a:ext cx="199339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spc="300" dirty="0">
                <a:solidFill>
                  <a:schemeClr val="bg1"/>
                </a:solidFill>
                <a:latin typeface="+mn-lt"/>
                <a:ea typeface="Helvetica Neue Light"/>
                <a:sym typeface="Helvetica Neue Light"/>
              </a:rPr>
              <a:t>Cagri</a:t>
            </a:r>
            <a:endParaRPr sz="1600" spc="300" dirty="0">
              <a:solidFill>
                <a:schemeClr val="bg1"/>
              </a:solidFill>
              <a:latin typeface="+mn-l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spc="300" dirty="0">
                <a:solidFill>
                  <a:schemeClr val="bg1"/>
                </a:solidFill>
                <a:latin typeface="+mn-lt"/>
                <a:ea typeface="Helvetica Neue Light"/>
                <a:sym typeface="Helvetica Neue Light"/>
              </a:rPr>
              <a:t>Tanriover²</a:t>
            </a:r>
            <a:endParaRPr sz="1600" spc="3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Google Shape;98;p1">
            <a:extLst>
              <a:ext uri="{FF2B5EF4-FFF2-40B4-BE49-F238E27FC236}">
                <a16:creationId xmlns:a16="http://schemas.microsoft.com/office/drawing/2014/main" id="{CD52861E-2405-F96B-1FC4-FCA653B396D1}"/>
              </a:ext>
            </a:extLst>
          </p:cNvPr>
          <p:cNvSpPr txBox="1"/>
          <p:nvPr/>
        </p:nvSpPr>
        <p:spPr>
          <a:xfrm>
            <a:off x="7982712" y="5102352"/>
            <a:ext cx="199339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spc="300" dirty="0">
                <a:solidFill>
                  <a:schemeClr val="bg1"/>
                </a:solidFill>
                <a:latin typeface="+mn-lt"/>
                <a:ea typeface="Helvetica Neue Light"/>
                <a:sym typeface="Helvetica Neue Light"/>
              </a:rPr>
              <a:t>Rahul C.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spc="300" dirty="0">
                <a:solidFill>
                  <a:schemeClr val="bg1"/>
                </a:solidFill>
                <a:latin typeface="+mn-lt"/>
                <a:sym typeface="Helvetica Neue Light"/>
              </a:rPr>
              <a:t>Shah²</a:t>
            </a:r>
            <a:endParaRPr sz="1600" spc="3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35" name="Rounded Rectangle 1034"/>
          <p:cNvSpPr/>
          <p:nvPr/>
        </p:nvSpPr>
        <p:spPr>
          <a:xfrm>
            <a:off x="6949440" y="457200"/>
            <a:ext cx="1920240" cy="731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036" name="Picture 1035" descr="intel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1742" y="521207"/>
            <a:ext cx="1555634" cy="603504"/>
          </a:xfrm>
          <a:prstGeom prst="rect">
            <a:avLst/>
          </a:prstGeom>
        </p:spPr>
      </p:pic>
      <p:pic>
        <p:nvPicPr>
          <p:cNvPr id="5" name="Picture 10" descr="Elahé Soltanaghai">
            <a:extLst>
              <a:ext uri="{FF2B5EF4-FFF2-40B4-BE49-F238E27FC236}">
                <a16:creationId xmlns:a16="http://schemas.microsoft.com/office/drawing/2014/main" id="{656FC4EF-D88E-E75F-C295-7BDD66FDA4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 b="21438"/>
          <a:stretch/>
        </p:blipFill>
        <p:spPr bwMode="auto">
          <a:xfrm>
            <a:off x="10021824" y="3419856"/>
            <a:ext cx="1682496" cy="1627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036" descr="tile_sai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504" y="3419856"/>
            <a:ext cx="1682496" cy="1627632"/>
          </a:xfrm>
          <a:prstGeom prst="rect">
            <a:avLst/>
          </a:prstGeom>
        </p:spPr>
      </p:pic>
      <p:pic>
        <p:nvPicPr>
          <p:cNvPr id="1038" name="Picture 1037" descr="tile_rafi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7168" y="3419856"/>
            <a:ext cx="1682496" cy="1627632"/>
          </a:xfrm>
          <a:prstGeom prst="rect">
            <a:avLst/>
          </a:prstGeom>
        </p:spPr>
      </p:pic>
      <p:pic>
        <p:nvPicPr>
          <p:cNvPr id="1039" name="Picture 1038" descr="tile_anton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70832" y="3419856"/>
            <a:ext cx="1682496" cy="1627632"/>
          </a:xfrm>
          <a:prstGeom prst="rect">
            <a:avLst/>
          </a:prstGeom>
        </p:spPr>
      </p:pic>
      <p:pic>
        <p:nvPicPr>
          <p:cNvPr id="1040" name="Picture 1039" descr="tile_cagri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54496" y="3419856"/>
            <a:ext cx="1682496" cy="1627632"/>
          </a:xfrm>
          <a:prstGeom prst="rect">
            <a:avLst/>
          </a:prstGeom>
        </p:spPr>
      </p:pic>
      <p:pic>
        <p:nvPicPr>
          <p:cNvPr id="1041" name="Picture 1040" descr="tile_rahul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38160" y="3419856"/>
            <a:ext cx="1682496" cy="1627632"/>
          </a:xfrm>
          <a:prstGeom prst="rect">
            <a:avLst/>
          </a:prstGeom>
        </p:spPr>
      </p:pic>
      <p:sp>
        <p:nvSpPr>
          <p:cNvPr id="1042" name="TextBox 1041"/>
          <p:cNvSpPr txBox="1"/>
          <p:nvPr/>
        </p:nvSpPr>
        <p:spPr>
          <a:xfrm>
            <a:off x="411480" y="5870448"/>
            <a:ext cx="11365992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500" b="0">
                <a:solidFill>
                  <a:srgbClr val="FFFFFF"/>
                </a:solidFill>
              </a:rPr>
              <a:t>¹ University of Illinois Urbana-Champaign      ² Intel</a:t>
            </a:r>
          </a:p>
          <a:p>
            <a:pPr algn="ctr"/>
            <a:r>
              <a:rPr sz="1700" b="1">
                <a:solidFill>
                  <a:srgbClr val="FFFFFF"/>
                </a:solidFill>
              </a:rPr>
              <a:t>EWSN 2026</a:t>
            </a:r>
          </a:p>
        </p:txBody>
      </p:sp>
    </p:spTree>
    <p:extLst>
      <p:ext uri="{BB962C8B-B14F-4D97-AF65-F5344CB8AC3E}">
        <p14:creationId xmlns:p14="http://schemas.microsoft.com/office/powerpoint/2010/main" val="2981613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Why knowing the channel everywhere matters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361188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800" b="1">
                <a:solidFill>
                  <a:srgbClr val="002060"/>
                </a:solidFill>
              </a:rPr>
              <a:t>Connectivity-aware robots</a:t>
            </a:r>
          </a:p>
        </p:txBody>
      </p:sp>
      <p:pic>
        <p:nvPicPr>
          <p:cNvPr id="4" name="Picture 3" descr="col_robo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91640"/>
            <a:ext cx="3611880" cy="20868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3796792"/>
            <a:ext cx="361188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400" b="0">
                <a:solidFill>
                  <a:srgbClr val="595959"/>
                </a:solidFill>
              </a:rPr>
              <a:t>plan the path through good coverage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4372864"/>
            <a:ext cx="3611880" cy="1143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txBody>
          <a:bodyPr wrap="square" tIns="91440" bIns="91440" rtlCol="0" anchor="ctr"/>
          <a:lstStyle/>
          <a:p>
            <a:pPr algn="l"/>
            <a:r>
              <a:rPr sz="1400" b="1">
                <a:solidFill>
                  <a:srgbClr val="002060"/>
                </a:solidFill>
              </a:rPr>
              <a:t>needs: </a:t>
            </a:r>
            <a:r>
              <a:rPr sz="1400" b="0">
                <a:solidFill>
                  <a:srgbClr val="000000"/>
                </a:solidFill>
              </a:rPr>
              <a:t>link quality at locations it has not visited</a:t>
            </a:r>
          </a:p>
          <a:p>
            <a:pPr algn="l"/>
            <a:r>
              <a:rPr sz="1400" b="1">
                <a:solidFill>
                  <a:srgbClr val="C00000"/>
                </a:solidFill>
              </a:rPr>
              <a:t>today: </a:t>
            </a:r>
            <a:r>
              <a:rPr sz="1400" b="0">
                <a:solidFill>
                  <a:srgbClr val="000000"/>
                </a:solidFill>
              </a:rPr>
              <a:t>statistical path-loss models  [1]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7680" y="1188720"/>
            <a:ext cx="361188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800" b="1">
                <a:solidFill>
                  <a:srgbClr val="002060"/>
                </a:solidFill>
              </a:rPr>
              <a:t>Coverage and AP planning</a:t>
            </a:r>
          </a:p>
        </p:txBody>
      </p:sp>
      <p:pic>
        <p:nvPicPr>
          <p:cNvPr id="8" name="Picture 7" descr="col_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680" y="1691640"/>
            <a:ext cx="3611880" cy="20868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97680" y="3796792"/>
            <a:ext cx="361188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400" b="0">
                <a:solidFill>
                  <a:srgbClr val="595959"/>
                </a:solidFill>
              </a:rPr>
              <a:t>choose the AP position with no dead zone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97680" y="4372864"/>
            <a:ext cx="3611880" cy="1143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txBody>
          <a:bodyPr wrap="square" tIns="91440" bIns="91440" rtlCol="0" anchor="ctr"/>
          <a:lstStyle/>
          <a:p>
            <a:pPr algn="l"/>
            <a:r>
              <a:rPr sz="1400" b="1">
                <a:solidFill>
                  <a:srgbClr val="002060"/>
                </a:solidFill>
              </a:rPr>
              <a:t>needs: </a:t>
            </a:r>
            <a:r>
              <a:rPr sz="1400" b="0">
                <a:solidFill>
                  <a:srgbClr val="000000"/>
                </a:solidFill>
              </a:rPr>
              <a:t>coverage at every point before deploying</a:t>
            </a:r>
          </a:p>
          <a:p>
            <a:pPr algn="l"/>
            <a:r>
              <a:rPr sz="1400" b="1">
                <a:solidFill>
                  <a:srgbClr val="C00000"/>
                </a:solidFill>
              </a:rPr>
              <a:t>today: </a:t>
            </a:r>
            <a:r>
              <a:rPr sz="1400" b="0">
                <a:solidFill>
                  <a:srgbClr val="000000"/>
                </a:solidFill>
              </a:rPr>
              <a:t>interpolated site-survey RSSI  [2]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60" y="1188720"/>
            <a:ext cx="361188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800" b="1">
                <a:solidFill>
                  <a:srgbClr val="002060"/>
                </a:solidFill>
              </a:rPr>
              <a:t>Wireless digital twins</a:t>
            </a:r>
          </a:p>
        </p:txBody>
      </p:sp>
      <p:pic>
        <p:nvPicPr>
          <p:cNvPr id="12" name="Picture 11" descr="col_twi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8160" y="1691640"/>
            <a:ext cx="3611880" cy="208686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138160" y="3796792"/>
            <a:ext cx="361188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400" b="0">
                <a:solidFill>
                  <a:srgbClr val="595959"/>
                </a:solidFill>
              </a:rPr>
              <a:t>predict the channel inside a 3D model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38160" y="4372864"/>
            <a:ext cx="3611880" cy="1143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txBody>
          <a:bodyPr wrap="square" tIns="91440" bIns="91440" rtlCol="0" anchor="ctr"/>
          <a:lstStyle/>
          <a:p>
            <a:pPr algn="l"/>
            <a:r>
              <a:rPr sz="1400" b="1">
                <a:solidFill>
                  <a:srgbClr val="002060"/>
                </a:solidFill>
              </a:rPr>
              <a:t>needs: </a:t>
            </a:r>
            <a:r>
              <a:rPr sz="1400" b="0">
                <a:solidFill>
                  <a:srgbClr val="000000"/>
                </a:solidFill>
              </a:rPr>
              <a:t>the channel at every point of the model</a:t>
            </a:r>
          </a:p>
          <a:p>
            <a:pPr algn="l"/>
            <a:r>
              <a:rPr sz="1400" b="1">
                <a:solidFill>
                  <a:srgbClr val="C00000"/>
                </a:solidFill>
              </a:rPr>
              <a:t>today: </a:t>
            </a:r>
            <a:r>
              <a:rPr sz="1400" b="0">
                <a:solidFill>
                  <a:srgbClr val="000000"/>
                </a:solidFill>
              </a:rPr>
              <a:t>ray tracing from a CAD model  [3]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4320" y="1005840"/>
            <a:ext cx="11658600" cy="4892040"/>
          </a:xfrm>
          <a:prstGeom prst="rect">
            <a:avLst/>
          </a:prstGeom>
          <a:solidFill>
            <a:srgbClr val="FFFFFF">
              <a:alpha val="65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1463040" y="2743200"/>
            <a:ext cx="9235440" cy="1325880"/>
          </a:xfrm>
          <a:prstGeom prst="rect">
            <a:avLst/>
          </a:prstGeom>
          <a:solidFill>
            <a:srgbClr val="FFFFFF"/>
          </a:solidFill>
          <a:ln w="28575">
            <a:solidFill>
              <a:srgbClr val="13294B"/>
            </a:solidFill>
          </a:ln>
          <a:effectLst/>
        </p:spPr>
        <p:txBody>
          <a:bodyPr wrap="square" tIns="91440" bIns="91440" rtlCol="0" anchor="ctr"/>
          <a:lstStyle/>
          <a:p>
            <a:pPr algn="ctr"/>
            <a:r>
              <a:rPr sz="2400" b="1">
                <a:solidFill>
                  <a:srgbClr val="002060"/>
                </a:solidFill>
              </a:rPr>
              <a:t>All three need the channel at unseen locations</a:t>
            </a:r>
          </a:p>
          <a:p>
            <a:pPr algn="ctr"/>
            <a:r>
              <a:rPr sz="1800" b="0">
                <a:solidFill>
                  <a:srgbClr val="C00000"/>
                </a:solidFill>
              </a:rPr>
              <a:t>none of them gets it from a device’s own sparse measurements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/>
              <a:t>What the receiver measures: the CSI matrix</a:t>
            </a:r>
          </a:p>
        </p:txBody>
      </p:sp>
      <p:pic>
        <p:nvPicPr>
          <p:cNvPr id="3" name="Picture 2" descr="s3_ba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1097280"/>
            <a:ext cx="6309360" cy="3645408"/>
          </a:xfrm>
          <a:prstGeom prst="rect">
            <a:avLst/>
          </a:prstGeom>
        </p:spPr>
      </p:pic>
      <p:pic>
        <p:nvPicPr>
          <p:cNvPr id="4" name="Picture 3" descr="s3_path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1097280"/>
            <a:ext cx="6309360" cy="36454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4760975"/>
            <a:ext cx="630936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400" b="0">
                <a:solidFill>
                  <a:srgbClr val="595959"/>
                </a:solidFill>
              </a:rPr>
              <a:t>one measurement, at the receiver’s own position</a:t>
            </a:r>
          </a:p>
        </p:txBody>
      </p:sp>
      <p:pic>
        <p:nvPicPr>
          <p:cNvPr id="6" name="Picture 5" descr="s3_cs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3840" y="1234440"/>
            <a:ext cx="3931920" cy="2445059"/>
          </a:xfrm>
          <a:prstGeom prst="rect">
            <a:avLst/>
          </a:prstGeom>
        </p:spPr>
      </p:pic>
      <p:cxnSp>
        <p:nvCxnSpPr>
          <p:cNvPr id="7" name="Connector 6"/>
          <p:cNvCxnSpPr/>
          <p:nvPr/>
        </p:nvCxnSpPr>
        <p:spPr>
          <a:xfrm>
            <a:off x="6766560" y="2788920"/>
            <a:ext cx="1005840" cy="0"/>
          </a:xfrm>
          <a:prstGeom prst="line">
            <a:avLst/>
          </a:prstGeom>
          <a:ln w="38100">
            <a:solidFill>
              <a:srgbClr val="00206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720840" y="2148840"/>
            <a:ext cx="118872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400" b="1">
                <a:solidFill>
                  <a:srgbClr val="002060"/>
                </a:solidFill>
              </a:rPr>
              <a:t>OFDM</a:t>
            </a:r>
          </a:p>
          <a:p>
            <a:pPr algn="ctr"/>
            <a:r>
              <a:rPr sz="1400" b="1">
                <a:solidFill>
                  <a:srgbClr val="002060"/>
                </a:solidFill>
              </a:rPr>
              <a:t>decoding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3840" y="3697787"/>
            <a:ext cx="3931920" cy="32316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lang="en-US" sz="1500" b="1" dirty="0">
                <a:solidFill>
                  <a:srgbClr val="002060"/>
                </a:solidFill>
              </a:rPr>
              <a:t>CSI (H)</a:t>
            </a:r>
            <a:r>
              <a:rPr sz="1500" b="1" dirty="0">
                <a:solidFill>
                  <a:srgbClr val="002060"/>
                </a:solidFill>
              </a:rPr>
              <a:t>: 4 antennas × 50 subcarriers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5760" y="5084732"/>
            <a:ext cx="4572000" cy="9144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txBody>
          <a:bodyPr wrap="square" tIns="91440" bIns="91440" rtlCol="0" anchor="ctr"/>
          <a:lstStyle/>
          <a:p>
            <a:pPr algn="l"/>
            <a:r>
              <a:rPr lang="en-US" sz="1400" b="1" dirty="0">
                <a:solidFill>
                  <a:srgbClr val="002060"/>
                </a:solidFill>
              </a:rPr>
              <a:t>Wireless multipath</a:t>
            </a:r>
            <a:r>
              <a:rPr sz="1400" b="1" dirty="0">
                <a:solidFill>
                  <a:srgbClr val="002060"/>
                </a:solidFill>
              </a:rPr>
              <a:t>: </a:t>
            </a:r>
            <a:r>
              <a:rPr sz="1400" b="0" dirty="0">
                <a:solidFill>
                  <a:srgbClr val="000000"/>
                </a:solidFill>
              </a:rPr>
              <a:t>direct, walls, ceiling, floor, furniture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120640" y="5079900"/>
            <a:ext cx="2926080" cy="9144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txBody>
          <a:bodyPr wrap="square" tIns="91440" bIns="91440" rtlCol="0" anchor="ctr"/>
          <a:lstStyle/>
          <a:p>
            <a:pPr algn="l"/>
            <a:r>
              <a:rPr lang="en-US" sz="1400" b="1" dirty="0">
                <a:solidFill>
                  <a:srgbClr val="002060"/>
                </a:solidFill>
              </a:rPr>
              <a:t>OFDM decoding</a:t>
            </a:r>
            <a:r>
              <a:rPr sz="1400" b="1" dirty="0">
                <a:solidFill>
                  <a:srgbClr val="002060"/>
                </a:solidFill>
              </a:rPr>
              <a:t>: </a:t>
            </a:r>
            <a:r>
              <a:rPr sz="1400" b="0" dirty="0">
                <a:solidFill>
                  <a:srgbClr val="000000"/>
                </a:solidFill>
              </a:rPr>
              <a:t>one complex gain per antenna per subcarrier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29600" y="5079900"/>
            <a:ext cx="3566160" cy="9144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txBody>
          <a:bodyPr wrap="square" tIns="91440" bIns="91440" rtlCol="0" anchor="ctr"/>
          <a:lstStyle/>
          <a:p>
            <a:pPr algn="l"/>
            <a:r>
              <a:rPr lang="en-US" sz="1400" b="1" dirty="0">
                <a:solidFill>
                  <a:srgbClr val="C00000"/>
                </a:solidFill>
              </a:rPr>
              <a:t>CSI (</a:t>
            </a:r>
            <a:r>
              <a:rPr sz="1400" b="1" dirty="0">
                <a:solidFill>
                  <a:srgbClr val="C00000"/>
                </a:solidFill>
              </a:rPr>
              <a:t>H</a:t>
            </a:r>
            <a:r>
              <a:rPr lang="en-US" sz="1400" b="1" dirty="0">
                <a:solidFill>
                  <a:srgbClr val="C00000"/>
                </a:solidFill>
              </a:rPr>
              <a:t>)</a:t>
            </a:r>
            <a:r>
              <a:rPr sz="1400" b="1" dirty="0">
                <a:solidFill>
                  <a:srgbClr val="C00000"/>
                </a:solidFill>
              </a:rPr>
              <a:t> is the sum of all paths</a:t>
            </a:r>
          </a:p>
          <a:p>
            <a:pPr algn="l"/>
            <a:r>
              <a:rPr sz="1700" b="1" dirty="0">
                <a:solidFill>
                  <a:srgbClr val="000000"/>
                </a:solidFill>
              </a:rPr>
              <a:t>H  =  </a:t>
            </a:r>
            <a:r>
              <a:rPr sz="2000" b="0" dirty="0">
                <a:solidFill>
                  <a:srgbClr val="C00000"/>
                </a:solidFill>
              </a:rPr>
              <a:t>▬</a:t>
            </a:r>
            <a:r>
              <a:rPr sz="1700" b="0" dirty="0">
                <a:solidFill>
                  <a:srgbClr val="000000"/>
                </a:solidFill>
              </a:rPr>
              <a:t>  +  </a:t>
            </a:r>
            <a:r>
              <a:rPr sz="2000" b="0" dirty="0">
                <a:solidFill>
                  <a:srgbClr val="BF8F00"/>
                </a:solidFill>
              </a:rPr>
              <a:t>▬</a:t>
            </a:r>
            <a:r>
              <a:rPr sz="1700" b="0" dirty="0">
                <a:solidFill>
                  <a:srgbClr val="000000"/>
                </a:solidFill>
              </a:rPr>
              <a:t>  +  </a:t>
            </a:r>
            <a:r>
              <a:rPr sz="2000" b="0" dirty="0">
                <a:solidFill>
                  <a:srgbClr val="008200"/>
                </a:solidFill>
              </a:rPr>
              <a:t>▬</a:t>
            </a:r>
            <a:r>
              <a:rPr sz="1700" b="0" dirty="0">
                <a:solidFill>
                  <a:srgbClr val="000000"/>
                </a:solidFill>
              </a:rPr>
              <a:t>  +  </a:t>
            </a:r>
            <a:r>
              <a:rPr sz="2000" b="0" dirty="0">
                <a:solidFill>
                  <a:srgbClr val="2F5496"/>
                </a:solidFill>
              </a:rPr>
              <a:t>▬</a:t>
            </a:r>
            <a:r>
              <a:rPr sz="1700" b="0" dirty="0">
                <a:solidFill>
                  <a:srgbClr val="000000"/>
                </a:solidFill>
              </a:rPr>
              <a:t>  +  </a:t>
            </a:r>
            <a:r>
              <a:rPr sz="2000" b="0" dirty="0">
                <a:solidFill>
                  <a:srgbClr val="7030A0"/>
                </a:solidFill>
              </a:rPr>
              <a:t>▬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CSI </a:t>
            </a:r>
            <a:r>
              <a:rPr dirty="0"/>
              <a:t>measurement is coarse: two hardware limits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51560"/>
            <a:ext cx="548640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700" b="1" dirty="0">
                <a:solidFill>
                  <a:srgbClr val="002060"/>
                </a:solidFill>
              </a:rPr>
              <a:t>Angle: 4 antennas cannot separate nearby arrivals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63640" y="1051560"/>
            <a:ext cx="548640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700" b="1">
                <a:solidFill>
                  <a:srgbClr val="002060"/>
                </a:solidFill>
              </a:rPr>
              <a:t>Phase: the absolute phase reference is unstable</a:t>
            </a:r>
          </a:p>
        </p:txBody>
      </p:sp>
      <p:pic>
        <p:nvPicPr>
          <p:cNvPr id="5" name="Picture 4" descr="s4_ang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08760"/>
            <a:ext cx="5486400" cy="3173457"/>
          </a:xfrm>
          <a:prstGeom prst="rect">
            <a:avLst/>
          </a:prstGeom>
        </p:spPr>
      </p:pic>
      <p:pic>
        <p:nvPicPr>
          <p:cNvPr id="6" name="Picture 5" descr="s4_phas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3640" y="1508760"/>
            <a:ext cx="5486400" cy="32573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4700505"/>
            <a:ext cx="5486400" cy="29238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300" b="0" dirty="0">
                <a:solidFill>
                  <a:srgbClr val="595959"/>
                </a:solidFill>
              </a:rPr>
              <a:t>array output vs. look direction; dashed: true </a:t>
            </a:r>
            <a:r>
              <a:rPr lang="en-US" sz="1300" b="0" dirty="0">
                <a:solidFill>
                  <a:srgbClr val="595959"/>
                </a:solidFill>
              </a:rPr>
              <a:t>angle of arrivals (AoA)</a:t>
            </a:r>
            <a:endParaRPr sz="1300" b="0" dirty="0">
              <a:solidFill>
                <a:srgbClr val="59595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63640" y="4784412"/>
            <a:ext cx="548640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300" b="0">
                <a:solidFill>
                  <a:srgbClr val="595959"/>
                </a:solidFill>
              </a:rPr>
              <a:t>absolute phase jumps every packet; the difference stays put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5029200"/>
            <a:ext cx="5486400" cy="50292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txBody>
          <a:bodyPr wrap="square" tIns="91440" bIns="91440" rtlCol="0" anchor="ctr"/>
          <a:lstStyle/>
          <a:p>
            <a:pPr algn="l"/>
            <a:r>
              <a:rPr sz="1400" b="1" dirty="0">
                <a:solidFill>
                  <a:srgbClr val="C00000"/>
                </a:solidFill>
              </a:rPr>
              <a:t>limit: </a:t>
            </a:r>
            <a:r>
              <a:rPr lang="en-US" dirty="0"/>
              <a:t>antenna array configuration puts limit on AoA resolution</a:t>
            </a:r>
            <a:endParaRPr sz="1400" b="0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" y="5577840"/>
            <a:ext cx="5486400" cy="548640"/>
          </a:xfrm>
          <a:prstGeom prst="rect">
            <a:avLst/>
          </a:prstGeom>
          <a:solidFill>
            <a:srgbClr val="FFFFFF"/>
          </a:solidFill>
          <a:ln w="28575">
            <a:solidFill>
              <a:srgbClr val="13294B"/>
            </a:solidFill>
          </a:ln>
          <a:effectLst/>
        </p:spPr>
        <p:txBody>
          <a:bodyPr wrap="square" tIns="91440" bIns="91440" rtlCol="0" anchor="ctr"/>
          <a:lstStyle/>
          <a:p>
            <a:pPr algn="l"/>
            <a:r>
              <a:rPr sz="1400" b="1" dirty="0" err="1">
                <a:solidFill>
                  <a:srgbClr val="002060"/>
                </a:solidFill>
              </a:rPr>
              <a:t>WiNeRF</a:t>
            </a:r>
            <a:r>
              <a:rPr sz="1400" b="1" dirty="0">
                <a:solidFill>
                  <a:srgbClr val="002060"/>
                </a:solidFill>
              </a:rPr>
              <a:t>: </a:t>
            </a:r>
            <a:r>
              <a:rPr sz="1400" b="0" dirty="0">
                <a:solidFill>
                  <a:srgbClr val="000000"/>
                </a:solidFill>
              </a:rPr>
              <a:t>samples the rays the way the hardware sees them, as sets of directions it cannot tell apart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63640" y="5029200"/>
            <a:ext cx="5486400" cy="50292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txBody>
          <a:bodyPr wrap="square" tIns="91440" bIns="91440" rtlCol="0" anchor="ctr"/>
          <a:lstStyle/>
          <a:p>
            <a:pPr algn="l"/>
            <a:r>
              <a:rPr sz="1400" b="1" dirty="0">
                <a:solidFill>
                  <a:srgbClr val="C00000"/>
                </a:solidFill>
              </a:rPr>
              <a:t>limit: </a:t>
            </a:r>
            <a:r>
              <a:rPr sz="1400" b="0" dirty="0">
                <a:solidFill>
                  <a:srgbClr val="000000"/>
                </a:solidFill>
              </a:rPr>
              <a:t>absolute phase is unusable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63640" y="5577840"/>
            <a:ext cx="5486400" cy="548640"/>
          </a:xfrm>
          <a:prstGeom prst="rect">
            <a:avLst/>
          </a:prstGeom>
          <a:solidFill>
            <a:srgbClr val="FFFFFF"/>
          </a:solidFill>
          <a:ln w="28575">
            <a:solidFill>
              <a:srgbClr val="13294B"/>
            </a:solidFill>
          </a:ln>
          <a:effectLst/>
        </p:spPr>
        <p:txBody>
          <a:bodyPr wrap="square" tIns="91440" bIns="91440" rtlCol="0" anchor="ctr"/>
          <a:lstStyle/>
          <a:p>
            <a:pPr algn="l"/>
            <a:r>
              <a:rPr sz="1400" b="1">
                <a:solidFill>
                  <a:srgbClr val="002060"/>
                </a:solidFill>
              </a:rPr>
              <a:t>WiNeRF: </a:t>
            </a:r>
            <a:r>
              <a:rPr sz="1400" b="0">
                <a:solidFill>
                  <a:srgbClr val="000000"/>
                </a:solidFill>
              </a:rPr>
              <a:t>learns and is scored on relative phase only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144768"/>
            <a:ext cx="1133856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900" b="0">
                <a:solidFill>
                  <a:srgbClr val="595959"/>
                </a:solidFill>
              </a:rPr>
              <a:t>left: array factor of a 4-element λ/2 linear array [8]; right: toy illustration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The problem: predicting the channel at unseen locations</a:t>
            </a:r>
          </a:p>
        </p:txBody>
      </p:sp>
      <p:pic>
        <p:nvPicPr>
          <p:cNvPr id="3" name="Picture 2" descr="q_room_sampl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1097280"/>
            <a:ext cx="8229600" cy="47548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869680" y="1463040"/>
            <a:ext cx="2926080" cy="1371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200" b="1">
                <a:solidFill>
                  <a:srgbClr val="C00000"/>
                </a:solidFill>
              </a:rPr>
              <a:t>Have</a:t>
            </a:r>
          </a:p>
          <a:p>
            <a:pPr algn="l"/>
            <a:r>
              <a:rPr sz="1600" b="0">
                <a:solidFill>
                  <a:srgbClr val="000000"/>
                </a:solidFill>
              </a:rPr>
              <a:t>a few hundred coarse channel snapshots along a trajectory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69680" y="3108960"/>
            <a:ext cx="2926080" cy="12801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200" b="1">
                <a:solidFill>
                  <a:srgbClr val="008200"/>
                </a:solidFill>
              </a:rPr>
              <a:t>Want</a:t>
            </a:r>
          </a:p>
          <a:p>
            <a:pPr algn="l"/>
            <a:r>
              <a:rPr sz="1600" b="0">
                <a:solidFill>
                  <a:srgbClr val="000000"/>
                </a:solidFill>
              </a:rPr>
              <a:t>the channel at every unseen location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646859" y="1723086"/>
            <a:ext cx="2468880" cy="73152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txBody>
          <a:bodyPr wrap="square" tIns="91440" bIns="91440" rtlCol="0" anchor="ctr"/>
          <a:lstStyle/>
          <a:p>
            <a:pPr algn="ctr"/>
            <a:r>
              <a:rPr sz="1500" b="1">
                <a:solidFill>
                  <a:srgbClr val="C00000"/>
                </a:solidFill>
              </a:rPr>
              <a:t>an unseen location</a:t>
            </a:r>
          </a:p>
          <a:p>
            <a:pPr algn="ctr"/>
            <a:r>
              <a:rPr sz="1400" b="0">
                <a:solidFill>
                  <a:srgbClr val="000000"/>
                </a:solidFill>
              </a:rPr>
              <a:t>what is the channel here?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0" y="4572000"/>
            <a:ext cx="2926080" cy="1325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200" b="1">
                <a:solidFill>
                  <a:srgbClr val="C00000"/>
                </a:solidFill>
              </a:rPr>
              <a:t>Underconstrained</a:t>
            </a:r>
          </a:p>
          <a:p>
            <a:pPr algn="l"/>
            <a:r>
              <a:rPr sz="1500" b="0">
                <a:solidFill>
                  <a:srgbClr val="000000"/>
                </a:solidFill>
              </a:rPr>
              <a:t>many different arrangements of walls and furniture would produce the same few snapshots</a:t>
            </a:r>
          </a:p>
        </p:txBody>
      </p:sp>
      <p:pic>
        <p:nvPicPr>
          <p:cNvPr id="8" name="Picture 7" descr="robot_ic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7543" y="3745992"/>
            <a:ext cx="585216" cy="67056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4563295" y="1615644"/>
            <a:ext cx="946404" cy="946404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30000" decel="3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471 -0.0953 0.1413 -0.3623 0.1884 -0.3023 E" pathEditMode="relative" rAng="0" ptsTypes="AA">
                                      <p:cBhvr>
                                        <p:cTn id="6" dur="2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7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Prior neural wireless fields trade extra information for output fidelity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1005840" y="5257800"/>
            <a:ext cx="7406640" cy="0"/>
          </a:xfrm>
          <a:prstGeom prst="line">
            <a:avLst/>
          </a:prstGeom>
          <a:ln w="28575">
            <a:solidFill>
              <a:srgbClr val="00206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 flipV="1">
            <a:off x="1005840" y="1234440"/>
            <a:ext cx="0" cy="4023360"/>
          </a:xfrm>
          <a:prstGeom prst="line">
            <a:avLst/>
          </a:prstGeom>
          <a:ln w="28575">
            <a:solidFill>
              <a:srgbClr val="00206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05840" y="5330952"/>
            <a:ext cx="740664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600" b="1">
                <a:solidFill>
                  <a:srgbClr val="002060"/>
                </a:solidFill>
              </a:rPr>
              <a:t>External information required  </a:t>
            </a:r>
            <a:r>
              <a:rPr sz="1300" b="0">
                <a:solidFill>
                  <a:srgbClr val="595959"/>
                </a:solidFill>
              </a:rPr>
              <a:t>(beyond the device’s own CSI)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-1645920" y="3017520"/>
            <a:ext cx="4023360" cy="45720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600" b="1">
                <a:solidFill>
                  <a:srgbClr val="002060"/>
                </a:solidFill>
              </a:rPr>
              <a:t>Output fidelity</a:t>
            </a:r>
            <a:r>
              <a:rPr sz="1300" b="0">
                <a:solidFill>
                  <a:srgbClr val="595959"/>
                </a:solidFill>
              </a:rPr>
              <a:t>  (RSSI → complex CSI)</a:t>
            </a:r>
          </a:p>
        </p:txBody>
      </p:sp>
      <p:sp>
        <p:nvSpPr>
          <p:cNvPr id="7" name="Oval 6"/>
          <p:cNvSpPr/>
          <p:nvPr/>
        </p:nvSpPr>
        <p:spPr>
          <a:xfrm>
            <a:off x="2915107" y="4570171"/>
            <a:ext cx="329184" cy="329184"/>
          </a:xfrm>
          <a:prstGeom prst="ellipse">
            <a:avLst/>
          </a:prstGeom>
          <a:solidFill>
            <a:srgbClr val="002060"/>
          </a:solidFill>
          <a:ln w="34925">
            <a:solidFill>
              <a:srgbClr val="002060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335731" y="4277563"/>
            <a:ext cx="2103120" cy="91440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002060"/>
                </a:solidFill>
              </a:rPr>
              <a:t>RFCanvas [6]</a:t>
            </a:r>
          </a:p>
          <a:p>
            <a:pPr algn="l">
              <a:spcAft>
                <a:spcPts val="0"/>
              </a:spcAft>
            </a:pPr>
            <a:r>
              <a:rPr sz="1150" b="1">
                <a:solidFill>
                  <a:srgbClr val="595959"/>
                </a:solidFill>
              </a:rPr>
              <a:t>needs: </a:t>
            </a:r>
            <a:r>
              <a:rPr sz="1150" b="0">
                <a:solidFill>
                  <a:srgbClr val="595959"/>
                </a:solidFill>
              </a:rPr>
              <a:t>camera images</a:t>
            </a:r>
          </a:p>
          <a:p>
            <a:pPr algn="l">
              <a:spcAft>
                <a:spcPts val="0"/>
              </a:spcAft>
            </a:pPr>
            <a:r>
              <a:rPr sz="1150" b="1">
                <a:solidFill>
                  <a:srgbClr val="595959"/>
                </a:solidFill>
              </a:rPr>
              <a:t>gives: </a:t>
            </a:r>
            <a:r>
              <a:rPr sz="1150" b="0">
                <a:solidFill>
                  <a:srgbClr val="595959"/>
                </a:solidFill>
              </a:rPr>
              <a:t>RSSI</a:t>
            </a:r>
          </a:p>
        </p:txBody>
      </p:sp>
      <p:sp>
        <p:nvSpPr>
          <p:cNvPr id="9" name="Oval 8"/>
          <p:cNvSpPr/>
          <p:nvPr/>
        </p:nvSpPr>
        <p:spPr>
          <a:xfrm>
            <a:off x="4692700" y="2880360"/>
            <a:ext cx="329184" cy="329184"/>
          </a:xfrm>
          <a:prstGeom prst="ellipse">
            <a:avLst/>
          </a:prstGeom>
          <a:solidFill>
            <a:srgbClr val="002060"/>
          </a:solidFill>
          <a:ln w="34925">
            <a:solidFill>
              <a:srgbClr val="002060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714292" y="3246120"/>
            <a:ext cx="2286000" cy="9144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1">
                <a:solidFill>
                  <a:srgbClr val="002060"/>
                </a:solidFill>
              </a:rPr>
              <a:t>NeRF² [4]</a:t>
            </a:r>
          </a:p>
          <a:p>
            <a:pPr algn="ctr">
              <a:spcAft>
                <a:spcPts val="0"/>
              </a:spcAft>
            </a:pPr>
            <a:r>
              <a:rPr sz="1150" b="1">
                <a:solidFill>
                  <a:srgbClr val="595959"/>
                </a:solidFill>
              </a:rPr>
              <a:t>needs: </a:t>
            </a:r>
            <a:r>
              <a:rPr sz="1150" b="0">
                <a:solidFill>
                  <a:srgbClr val="595959"/>
                </a:solidFill>
              </a:rPr>
              <a:t>thousands of positions</a:t>
            </a:r>
          </a:p>
          <a:p>
            <a:pPr algn="ctr">
              <a:spcAft>
                <a:spcPts val="0"/>
              </a:spcAft>
            </a:pPr>
            <a:r>
              <a:rPr sz="1150" b="1">
                <a:solidFill>
                  <a:srgbClr val="595959"/>
                </a:solidFill>
              </a:rPr>
              <a:t>gives: </a:t>
            </a:r>
            <a:r>
              <a:rPr sz="1150" b="0">
                <a:solidFill>
                  <a:srgbClr val="595959"/>
                </a:solidFill>
              </a:rPr>
              <a:t>RSSI, spatial spectrum</a:t>
            </a:r>
          </a:p>
        </p:txBody>
      </p:sp>
      <p:sp>
        <p:nvSpPr>
          <p:cNvPr id="11" name="Oval 10"/>
          <p:cNvSpPr/>
          <p:nvPr/>
        </p:nvSpPr>
        <p:spPr>
          <a:xfrm>
            <a:off x="5877763" y="1552651"/>
            <a:ext cx="329184" cy="329184"/>
          </a:xfrm>
          <a:prstGeom prst="ellipse">
            <a:avLst/>
          </a:prstGeom>
          <a:solidFill>
            <a:srgbClr val="FFFFFF"/>
          </a:solidFill>
          <a:ln w="34925">
            <a:solidFill>
              <a:srgbClr val="002060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242255" y="1918411"/>
            <a:ext cx="1600200" cy="9144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1">
                <a:solidFill>
                  <a:srgbClr val="002060"/>
                </a:solidFill>
              </a:rPr>
              <a:t>NeWRF [7]</a:t>
            </a:r>
          </a:p>
          <a:p>
            <a:pPr algn="ctr">
              <a:spcAft>
                <a:spcPts val="0"/>
              </a:spcAft>
            </a:pPr>
            <a:r>
              <a:rPr sz="1150" b="1">
                <a:solidFill>
                  <a:srgbClr val="595959"/>
                </a:solidFill>
              </a:rPr>
              <a:t>needs: </a:t>
            </a:r>
            <a:r>
              <a:rPr sz="1150" b="0">
                <a:solidFill>
                  <a:srgbClr val="595959"/>
                </a:solidFill>
              </a:rPr>
              <a:t>arrival angles</a:t>
            </a:r>
          </a:p>
          <a:p>
            <a:pPr algn="ctr">
              <a:spcAft>
                <a:spcPts val="0"/>
              </a:spcAft>
            </a:pPr>
            <a:r>
              <a:rPr sz="1150" b="1">
                <a:solidFill>
                  <a:srgbClr val="595959"/>
                </a:solidFill>
              </a:rPr>
              <a:t>gives: </a:t>
            </a:r>
            <a:r>
              <a:rPr sz="1150" b="0">
                <a:solidFill>
                  <a:srgbClr val="595959"/>
                </a:solidFill>
              </a:rPr>
              <a:t>complex CSI</a:t>
            </a:r>
          </a:p>
        </p:txBody>
      </p:sp>
      <p:sp>
        <p:nvSpPr>
          <p:cNvPr id="13" name="Oval 12"/>
          <p:cNvSpPr/>
          <p:nvPr/>
        </p:nvSpPr>
        <p:spPr>
          <a:xfrm>
            <a:off x="7507224" y="1552651"/>
            <a:ext cx="329184" cy="329184"/>
          </a:xfrm>
          <a:prstGeom prst="ellipse">
            <a:avLst/>
          </a:prstGeom>
          <a:solidFill>
            <a:srgbClr val="FFFFFF"/>
          </a:solidFill>
          <a:ln w="34925">
            <a:solidFill>
              <a:srgbClr val="002060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871716" y="1918411"/>
            <a:ext cx="1600200" cy="9144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1">
                <a:solidFill>
                  <a:srgbClr val="002060"/>
                </a:solidFill>
              </a:rPr>
              <a:t>WiNeRT [5]</a:t>
            </a:r>
          </a:p>
          <a:p>
            <a:pPr algn="ctr">
              <a:spcAft>
                <a:spcPts val="0"/>
              </a:spcAft>
            </a:pPr>
            <a:r>
              <a:rPr sz="1150" b="1">
                <a:solidFill>
                  <a:srgbClr val="595959"/>
                </a:solidFill>
              </a:rPr>
              <a:t>needs: </a:t>
            </a:r>
            <a:r>
              <a:rPr sz="1150" b="0">
                <a:solidFill>
                  <a:srgbClr val="595959"/>
                </a:solidFill>
              </a:rPr>
              <a:t>3D model, per-path labels</a:t>
            </a:r>
          </a:p>
          <a:p>
            <a:pPr algn="ctr">
              <a:spcAft>
                <a:spcPts val="0"/>
              </a:spcAft>
            </a:pPr>
            <a:r>
              <a:rPr sz="1150" b="1">
                <a:solidFill>
                  <a:srgbClr val="595959"/>
                </a:solidFill>
              </a:rPr>
              <a:t>gives: </a:t>
            </a:r>
            <a:r>
              <a:rPr sz="1150" b="0">
                <a:solidFill>
                  <a:srgbClr val="595959"/>
                </a:solidFill>
              </a:rPr>
              <a:t>impulse response</a:t>
            </a:r>
          </a:p>
        </p:txBody>
      </p:sp>
      <p:sp>
        <p:nvSpPr>
          <p:cNvPr id="15" name="Oval 14"/>
          <p:cNvSpPr/>
          <p:nvPr/>
        </p:nvSpPr>
        <p:spPr>
          <a:xfrm>
            <a:off x="1507845" y="1552651"/>
            <a:ext cx="329184" cy="329184"/>
          </a:xfrm>
          <a:prstGeom prst="ellipse">
            <a:avLst/>
          </a:prstGeom>
          <a:solidFill>
            <a:srgbClr val="C00000"/>
          </a:solidFill>
          <a:ln w="34925">
            <a:solidFill>
              <a:srgbClr val="C00000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72337" y="1918411"/>
            <a:ext cx="1600200" cy="9144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1" dirty="0" err="1">
                <a:solidFill>
                  <a:srgbClr val="C00000"/>
                </a:solidFill>
              </a:rPr>
              <a:t>WiNeRF</a:t>
            </a:r>
            <a:endParaRPr sz="1500" b="1" dirty="0">
              <a:solidFill>
                <a:srgbClr val="C00000"/>
              </a:solidFill>
            </a:endParaRPr>
          </a:p>
          <a:p>
            <a:pPr algn="ctr">
              <a:spcAft>
                <a:spcPts val="0"/>
              </a:spcAft>
            </a:pPr>
            <a:r>
              <a:rPr sz="1150" b="1" dirty="0">
                <a:solidFill>
                  <a:srgbClr val="595959"/>
                </a:solidFill>
              </a:rPr>
              <a:t>needs: </a:t>
            </a:r>
            <a:r>
              <a:rPr sz="1150" b="0" dirty="0">
                <a:solidFill>
                  <a:srgbClr val="595959"/>
                </a:solidFill>
              </a:rPr>
              <a:t>nothing</a:t>
            </a:r>
          </a:p>
          <a:p>
            <a:pPr algn="ctr">
              <a:spcAft>
                <a:spcPts val="0"/>
              </a:spcAft>
            </a:pPr>
            <a:r>
              <a:rPr sz="1150" b="1" dirty="0">
                <a:solidFill>
                  <a:srgbClr val="595959"/>
                </a:solidFill>
              </a:rPr>
              <a:t>gives: </a:t>
            </a:r>
            <a:r>
              <a:rPr sz="1150" b="0" dirty="0">
                <a:solidFill>
                  <a:srgbClr val="595959"/>
                </a:solidFill>
              </a:rPr>
              <a:t>complex CSI</a:t>
            </a:r>
          </a:p>
        </p:txBody>
      </p:sp>
      <p:sp>
        <p:nvSpPr>
          <p:cNvPr id="17" name="Oval 16"/>
          <p:cNvSpPr/>
          <p:nvPr/>
        </p:nvSpPr>
        <p:spPr>
          <a:xfrm>
            <a:off x="3474719" y="5897879"/>
            <a:ext cx="256032" cy="256032"/>
          </a:xfrm>
          <a:prstGeom prst="ellipse">
            <a:avLst/>
          </a:prstGeom>
          <a:solidFill>
            <a:srgbClr val="002060"/>
          </a:solidFill>
          <a:ln w="31750">
            <a:solidFill>
              <a:srgbClr val="002060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794759" y="5806440"/>
            <a:ext cx="2834640" cy="438912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</a:rPr>
              <a:t>evaluated on real measurements</a:t>
            </a:r>
          </a:p>
        </p:txBody>
      </p:sp>
      <p:sp>
        <p:nvSpPr>
          <p:cNvPr id="19" name="Oval 18"/>
          <p:cNvSpPr/>
          <p:nvPr/>
        </p:nvSpPr>
        <p:spPr>
          <a:xfrm>
            <a:off x="6675119" y="5897879"/>
            <a:ext cx="256032" cy="256032"/>
          </a:xfrm>
          <a:prstGeom prst="ellipse">
            <a:avLst/>
          </a:prstGeom>
          <a:solidFill>
            <a:srgbClr val="FFFFFF"/>
          </a:solidFill>
          <a:ln w="31750">
            <a:solidFill>
              <a:srgbClr val="002060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995159" y="5806440"/>
            <a:ext cx="1463040" cy="438912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</a:rPr>
              <a:t>synthetic only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69680" y="1371600"/>
            <a:ext cx="2926080" cy="132343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000" b="1" i="1" dirty="0">
                <a:solidFill>
                  <a:srgbClr val="002060"/>
                </a:solidFill>
              </a:rPr>
              <a:t>Can the measurement limits themselves guide the </a:t>
            </a:r>
            <a:r>
              <a:rPr lang="en-US" sz="2000" b="1" i="1" dirty="0">
                <a:solidFill>
                  <a:srgbClr val="002060"/>
                </a:solidFill>
              </a:rPr>
              <a:t>radiance </a:t>
            </a:r>
            <a:r>
              <a:rPr sz="2000" b="1" i="1" dirty="0">
                <a:solidFill>
                  <a:srgbClr val="002060"/>
                </a:solidFill>
              </a:rPr>
              <a:t>field</a:t>
            </a:r>
            <a:r>
              <a:rPr lang="en-US" sz="2000" b="1" i="1" dirty="0">
                <a:solidFill>
                  <a:srgbClr val="002060"/>
                </a:solidFill>
              </a:rPr>
              <a:t> training</a:t>
            </a:r>
            <a:r>
              <a:rPr sz="2000" b="1" i="1" dirty="0">
                <a:solidFill>
                  <a:srgbClr val="002060"/>
                </a:solidFill>
              </a:rPr>
              <a:t>?</a:t>
            </a:r>
          </a:p>
        </p:txBody>
      </p:sp>
      <p:cxnSp>
        <p:nvCxnSpPr>
          <p:cNvPr id="22" name="Connector 21"/>
          <p:cNvCxnSpPr/>
          <p:nvPr/>
        </p:nvCxnSpPr>
        <p:spPr>
          <a:xfrm flipH="1" flipV="1">
            <a:off x="2038197" y="1826971"/>
            <a:ext cx="6831483" cy="1830629"/>
          </a:xfrm>
          <a:prstGeom prst="line">
            <a:avLst/>
          </a:prstGeom>
          <a:ln w="28575">
            <a:solidFill>
              <a:srgbClr val="C000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869680" y="3340510"/>
            <a:ext cx="2926080" cy="78483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500" b="0" dirty="0">
                <a:solidFill>
                  <a:srgbClr val="000000"/>
                </a:solidFill>
              </a:rPr>
              <a:t>complex CSI at unseen locations, from the device’s own sparse, real measurements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Why cones? Sample only what the array can actually resolve</a:t>
            </a:r>
          </a:p>
        </p:txBody>
      </p:sp>
      <p:pic>
        <p:nvPicPr>
          <p:cNvPr id="3" name="Picture 2" descr="s11_ray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1417320"/>
            <a:ext cx="3840480" cy="3017520"/>
          </a:xfrm>
          <a:prstGeom prst="rect">
            <a:avLst/>
          </a:prstGeom>
        </p:spPr>
      </p:pic>
      <p:pic>
        <p:nvPicPr>
          <p:cNvPr id="4" name="Picture 3" descr="s11_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120" y="1417320"/>
            <a:ext cx="3840480" cy="3017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1033271"/>
            <a:ext cx="384048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600" b="1">
                <a:solidFill>
                  <a:srgbClr val="002060"/>
                </a:solidFill>
              </a:rPr>
              <a:t>thin rays</a:t>
            </a:r>
            <a:r>
              <a:rPr sz="1600" b="0">
                <a:solidFill>
                  <a:srgbClr val="000000"/>
                </a:solidFill>
              </a:rPr>
              <a:t> (NeRF², NeWRF)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0" y="1033271"/>
            <a:ext cx="384048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600" b="1">
                <a:solidFill>
                  <a:srgbClr val="8A4A1A"/>
                </a:solidFill>
              </a:rPr>
              <a:t>cone</a:t>
            </a:r>
            <a:r>
              <a:rPr sz="1600" b="0">
                <a:solidFill>
                  <a:srgbClr val="000000"/>
                </a:solidFill>
              </a:rPr>
              <a:t> (WiNeRF)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4453127"/>
            <a:ext cx="384048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300" b="0">
                <a:solidFill>
                  <a:srgbClr val="595959"/>
                </a:solidFill>
              </a:rPr>
              <a:t>samples a set of directions as if the array could tell them apart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89120" y="4453127"/>
            <a:ext cx="384048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300" b="0">
                <a:solidFill>
                  <a:srgbClr val="595959"/>
                </a:solidFill>
              </a:rPr>
              <a:t>one sample volume for the whole sector the array resolves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66760" y="1417320"/>
            <a:ext cx="3429000" cy="615553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0" dirty="0">
                <a:solidFill>
                  <a:srgbClr val="000000"/>
                </a:solidFill>
              </a:rPr>
              <a:t>two arrivals inside one sector look identical to the </a:t>
            </a:r>
            <a:r>
              <a:rPr lang="en-US" sz="1700" b="0" dirty="0">
                <a:solidFill>
                  <a:srgbClr val="000000"/>
                </a:solidFill>
              </a:rPr>
              <a:t>antenna </a:t>
            </a:r>
            <a:r>
              <a:rPr sz="1700" b="0" dirty="0">
                <a:solidFill>
                  <a:srgbClr val="000000"/>
                </a:solidFill>
              </a:rPr>
              <a:t>array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66760" y="2697480"/>
            <a:ext cx="3429000" cy="10058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1">
                <a:solidFill>
                  <a:srgbClr val="002060"/>
                </a:solidFill>
              </a:rPr>
              <a:t>thin rays</a:t>
            </a:r>
            <a:r>
              <a:rPr sz="1700" b="0">
                <a:solidFill>
                  <a:srgbClr val="000000"/>
                </a:solidFill>
              </a:rPr>
              <a:t> sample them as distinct directions: aliasing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66760" y="3794760"/>
            <a:ext cx="3429000" cy="11887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700" b="1">
                <a:solidFill>
                  <a:srgbClr val="8A4A1A"/>
                </a:solidFill>
              </a:rPr>
              <a:t>a cone</a:t>
            </a:r>
            <a:r>
              <a:rPr sz="1700" b="0">
                <a:solidFill>
                  <a:srgbClr val="000000"/>
                </a:solidFill>
              </a:rPr>
              <a:t> integrates the sector; it is </a:t>
            </a:r>
            <a:r>
              <a:rPr sz="1700" b="1">
                <a:solidFill>
                  <a:srgbClr val="C00000"/>
                </a:solidFill>
              </a:rPr>
              <a:t>not</a:t>
            </a:r>
            <a:r>
              <a:rPr sz="1700" b="0">
                <a:solidFill>
                  <a:srgbClr val="000000"/>
                </a:solidFill>
              </a:rPr>
              <a:t> a beam pattern</a:t>
            </a:r>
          </a:p>
        </p:txBody>
      </p:sp>
      <p:pic>
        <p:nvPicPr>
          <p:cNvPr id="12" name="Picture 11" descr="mini_narro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" y="4892040"/>
            <a:ext cx="1294227" cy="105156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733139" y="4892040"/>
            <a:ext cx="1261872" cy="10515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95959"/>
                </a:solidFill>
              </a:rPr>
              <a:t>(a) more antennas:</a:t>
            </a:r>
          </a:p>
          <a:p>
            <a:pPr algn="l">
              <a:spcAft>
                <a:spcPts val="0"/>
              </a:spcAft>
            </a:pPr>
            <a:r>
              <a:rPr sz="1200" b="0">
                <a:solidFill>
                  <a:srgbClr val="595959"/>
                </a:solidFill>
              </a:rPr>
              <a:t>narrower cones</a:t>
            </a:r>
          </a:p>
        </p:txBody>
      </p:sp>
      <p:pic>
        <p:nvPicPr>
          <p:cNvPr id="14" name="Picture 13" descr="mini_wid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1587" y="4892040"/>
            <a:ext cx="1294227" cy="105156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398967" y="4892040"/>
            <a:ext cx="1261872" cy="10515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95959"/>
                </a:solidFill>
              </a:rPr>
              <a:t>(b) fewer antennas:</a:t>
            </a:r>
          </a:p>
          <a:p>
            <a:pPr algn="l">
              <a:spcAft>
                <a:spcPts val="0"/>
              </a:spcAft>
            </a:pPr>
            <a:r>
              <a:rPr sz="1200" b="0">
                <a:solidFill>
                  <a:srgbClr val="595959"/>
                </a:solidFill>
              </a:rPr>
              <a:t>wider cones</a:t>
            </a:r>
          </a:p>
        </p:txBody>
      </p:sp>
      <p:pic>
        <p:nvPicPr>
          <p:cNvPr id="16" name="Picture 15" descr="mini_mirro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7415" y="4892040"/>
            <a:ext cx="1294227" cy="105156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064795" y="4892040"/>
            <a:ext cx="1261872" cy="10515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>
                <a:solidFill>
                  <a:srgbClr val="595959"/>
                </a:solidFill>
              </a:rPr>
              <a:t>(c) linear array:</a:t>
            </a:r>
          </a:p>
          <a:p>
            <a:pPr algn="l">
              <a:spcAft>
                <a:spcPts val="0"/>
              </a:spcAft>
            </a:pPr>
            <a:r>
              <a:rPr sz="1200" b="0">
                <a:solidFill>
                  <a:srgbClr val="595959"/>
                </a:solidFill>
              </a:rPr>
              <a:t>front and back mirrored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49640" y="5074920"/>
            <a:ext cx="3246120" cy="584775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600" b="1" dirty="0">
                <a:solidFill>
                  <a:srgbClr val="002060"/>
                </a:solidFill>
              </a:rPr>
              <a:t>cone width and shape follow the </a:t>
            </a:r>
            <a:r>
              <a:rPr lang="en-US" sz="1600" b="1" dirty="0">
                <a:solidFill>
                  <a:srgbClr val="002060"/>
                </a:solidFill>
              </a:rPr>
              <a:t>antenna </a:t>
            </a:r>
            <a:r>
              <a:rPr sz="1600" b="1" dirty="0">
                <a:solidFill>
                  <a:srgbClr val="002060"/>
                </a:solidFill>
              </a:rPr>
              <a:t>array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/>
              <a:t>Key idea: use hardware limit</a:t>
            </a:r>
            <a:r>
              <a:rPr lang="en-US" dirty="0"/>
              <a:t>ations</a:t>
            </a:r>
            <a:r>
              <a:rPr dirty="0"/>
              <a:t> as inductive biases, not as noise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24128"/>
            <a:ext cx="1133856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2000" b="1">
                <a:solidFill>
                  <a:srgbClr val="002060"/>
                </a:solidFill>
              </a:rPr>
              <a:t>Restrict what the field may represent to what the antenna array can actually observe</a:t>
            </a:r>
          </a:p>
        </p:txBody>
      </p:sp>
      <p:pic>
        <p:nvPicPr>
          <p:cNvPr id="4" name="Picture 3" descr="s9_bas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1600200"/>
            <a:ext cx="6949440" cy="4206240"/>
          </a:xfrm>
          <a:prstGeom prst="rect">
            <a:avLst/>
          </a:prstGeom>
        </p:spPr>
      </p:pic>
      <p:pic>
        <p:nvPicPr>
          <p:cNvPr id="5" name="Picture 4" descr="s9_al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1600200"/>
            <a:ext cx="6949440" cy="4206240"/>
          </a:xfrm>
          <a:prstGeom prst="rect">
            <a:avLst/>
          </a:prstGeom>
        </p:spPr>
      </p:pic>
      <p:pic>
        <p:nvPicPr>
          <p:cNvPr id="6" name="Picture 5" descr="s9_hl_arra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" y="1600200"/>
            <a:ext cx="6949440" cy="4206240"/>
          </a:xfrm>
          <a:prstGeom prst="rect">
            <a:avLst/>
          </a:prstGeom>
        </p:spPr>
      </p:pic>
      <p:pic>
        <p:nvPicPr>
          <p:cNvPr id="7" name="Picture 6" descr="s9_hl_widt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" y="1600200"/>
            <a:ext cx="6949440" cy="4206240"/>
          </a:xfrm>
          <a:prstGeom prst="rect">
            <a:avLst/>
          </a:prstGeom>
        </p:spPr>
      </p:pic>
      <p:pic>
        <p:nvPicPr>
          <p:cNvPr id="8" name="Picture 7" descr="s9_hl_phas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760" y="1600200"/>
            <a:ext cx="6949440" cy="42062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726679" y="1691640"/>
            <a:ext cx="4069080" cy="100584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txBody>
          <a:bodyPr wrap="square" tIns="91440" bIns="91440" rtlCol="0" anchor="ctr"/>
          <a:lstStyle/>
          <a:p>
            <a:pPr algn="l"/>
            <a:r>
              <a:rPr sz="1500" b="1">
                <a:solidFill>
                  <a:srgbClr val="002060"/>
                </a:solidFill>
              </a:rPr>
              <a:t>array geometry → cone shape</a:t>
            </a:r>
          </a:p>
          <a:p>
            <a:pPr algn="l"/>
            <a:r>
              <a:rPr sz="1300" b="0">
                <a:solidFill>
                  <a:srgbClr val="000000"/>
                </a:solidFill>
              </a:rPr>
              <a:t>a line of 4 antennas: no elevation resolution, front and back look alike, so the cone is full-height with a mirror twin</a:t>
            </a:r>
          </a:p>
        </p:txBody>
      </p:sp>
      <p:cxnSp>
        <p:nvCxnSpPr>
          <p:cNvPr id="10" name="Connector 9"/>
          <p:cNvCxnSpPr/>
          <p:nvPr/>
        </p:nvCxnSpPr>
        <p:spPr>
          <a:xfrm flipH="1">
            <a:off x="3576526" y="2194560"/>
            <a:ext cx="4150153" cy="968108"/>
          </a:xfrm>
          <a:prstGeom prst="line">
            <a:avLst/>
          </a:prstGeom>
          <a:ln w="28575">
            <a:solidFill>
              <a:srgbClr val="C000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726679" y="2971800"/>
            <a:ext cx="4069080" cy="100584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txBody>
          <a:bodyPr wrap="square" tIns="91440" bIns="91440" rtlCol="0" anchor="ctr"/>
          <a:lstStyle/>
          <a:p>
            <a:pPr algn="l"/>
            <a:r>
              <a:rPr sz="1500" b="1" dirty="0">
                <a:solidFill>
                  <a:srgbClr val="002060"/>
                </a:solidFill>
              </a:rPr>
              <a:t>finite angular resolution → cone width</a:t>
            </a:r>
          </a:p>
          <a:p>
            <a:pPr algn="l"/>
            <a:r>
              <a:rPr sz="1300" b="0" dirty="0">
                <a:solidFill>
                  <a:srgbClr val="000000"/>
                </a:solidFill>
              </a:rPr>
              <a:t>the cone spans the directions the array cannot resolve (previous slide)</a:t>
            </a:r>
          </a:p>
        </p:txBody>
      </p:sp>
      <p:cxnSp>
        <p:nvCxnSpPr>
          <p:cNvPr id="12" name="Connector 11"/>
          <p:cNvCxnSpPr/>
          <p:nvPr/>
        </p:nvCxnSpPr>
        <p:spPr>
          <a:xfrm flipH="1" flipV="1">
            <a:off x="4579349" y="2370232"/>
            <a:ext cx="3147330" cy="1104488"/>
          </a:xfrm>
          <a:prstGeom prst="line">
            <a:avLst/>
          </a:prstGeom>
          <a:ln w="28575">
            <a:solidFill>
              <a:srgbClr val="C000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7726679" y="4251960"/>
            <a:ext cx="4069080" cy="100584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txBody>
          <a:bodyPr wrap="square" tIns="91440" bIns="91440" rtlCol="0" anchor="ctr"/>
          <a:lstStyle/>
          <a:p>
            <a:pPr algn="l"/>
            <a:r>
              <a:rPr sz="1500" b="1">
                <a:solidFill>
                  <a:srgbClr val="002060"/>
                </a:solidFill>
              </a:rPr>
              <a:t>unstable phase → relative-phase loss</a:t>
            </a:r>
          </a:p>
          <a:p>
            <a:pPr algn="l"/>
            <a:r>
              <a:rPr sz="1300" b="0">
                <a:solidFill>
                  <a:srgbClr val="000000"/>
                </a:solidFill>
              </a:rPr>
              <a:t>only phase differences between antennas are trusted, in the loss and in the output</a:t>
            </a:r>
          </a:p>
        </p:txBody>
      </p:sp>
      <p:cxnSp>
        <p:nvCxnSpPr>
          <p:cNvPr id="14" name="Connector 13"/>
          <p:cNvCxnSpPr/>
          <p:nvPr/>
        </p:nvCxnSpPr>
        <p:spPr>
          <a:xfrm flipH="1" flipV="1">
            <a:off x="3103000" y="3012359"/>
            <a:ext cx="4623679" cy="1742521"/>
          </a:xfrm>
          <a:prstGeom prst="line">
            <a:avLst/>
          </a:prstGeom>
          <a:ln w="28575">
            <a:solidFill>
              <a:srgbClr val="C000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726679" y="5486400"/>
            <a:ext cx="4069080" cy="548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1300" b="0">
                <a:solidFill>
                  <a:srgbClr val="595959"/>
                </a:solidFill>
              </a:rPr>
              <a:t>12 such cones around the receiver: the field is only asked to explain what these can observe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WiNeRF: from sparse CSI to a continuous complex-valued channel field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87552"/>
            <a:ext cx="1129284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2100" b="0">
                <a:solidFill>
                  <a:srgbClr val="000000"/>
                </a:solidFill>
              </a:rPr>
              <a:t>three </a:t>
            </a:r>
            <a:r>
              <a:rPr sz="2100" b="1">
                <a:solidFill>
                  <a:srgbClr val="ED7D31"/>
                </a:solidFill>
              </a:rPr>
              <a:t>measurement-driven</a:t>
            </a:r>
            <a:r>
              <a:rPr sz="2100" b="0">
                <a:solidFill>
                  <a:srgbClr val="000000"/>
                </a:solidFill>
              </a:rPr>
              <a:t> modules turn sparse CSI into a </a:t>
            </a:r>
            <a:r>
              <a:rPr sz="2100" b="1">
                <a:solidFill>
                  <a:srgbClr val="008200"/>
                </a:solidFill>
              </a:rPr>
              <a:t>queryable channel field</a:t>
            </a:r>
          </a:p>
        </p:txBody>
      </p:sp>
      <p:pic>
        <p:nvPicPr>
          <p:cNvPr id="4" name="Picture 3" descr="fig3_p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63040"/>
            <a:ext cx="3262376" cy="2521389"/>
          </a:xfrm>
          <a:prstGeom prst="rect">
            <a:avLst/>
          </a:prstGeom>
        </p:spPr>
      </p:pic>
      <p:pic>
        <p:nvPicPr>
          <p:cNvPr id="5" name="Picture 4" descr="fig3_p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9576" y="1463040"/>
            <a:ext cx="2868991" cy="2521389"/>
          </a:xfrm>
          <a:prstGeom prst="rect">
            <a:avLst/>
          </a:prstGeom>
        </p:spPr>
      </p:pic>
      <p:pic>
        <p:nvPicPr>
          <p:cNvPr id="6" name="Picture 5" descr="fig3_p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8567" y="1463040"/>
            <a:ext cx="5161472" cy="25213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4059276"/>
            <a:ext cx="3125216" cy="9144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002060"/>
                </a:solidFill>
              </a:rPr>
              <a:t>cone sampling</a:t>
            </a:r>
          </a:p>
          <a:p>
            <a:pPr algn="ctr">
              <a:spcAft>
                <a:spcPts val="0"/>
              </a:spcAft>
            </a:pPr>
            <a:r>
              <a:rPr sz="1400" b="0">
                <a:solidFill>
                  <a:srgbClr val="ED7D31"/>
                </a:solidFill>
              </a:rPr>
              <a:t>answers: </a:t>
            </a:r>
            <a:r>
              <a:rPr sz="1400" b="1">
                <a:solidFill>
                  <a:srgbClr val="ED7D31"/>
                </a:solidFill>
              </a:rPr>
              <a:t>finite angular resolution</a:t>
            </a:r>
          </a:p>
          <a:p>
            <a:pPr algn="ctr">
              <a:spcAft>
                <a:spcPts val="0"/>
              </a:spcAft>
            </a:pPr>
            <a:r>
              <a:rPr sz="1300" b="0">
                <a:solidFill>
                  <a:srgbClr val="595959"/>
                </a:solidFill>
              </a:rPr>
              <a:t>one sample volume per resolvable sector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19576" y="4059276"/>
            <a:ext cx="2731831" cy="9144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002060"/>
                </a:solidFill>
              </a:rPr>
              <a:t>multi-scale scene</a:t>
            </a:r>
          </a:p>
          <a:p>
            <a:pPr algn="ctr">
              <a:spcAft>
                <a:spcPts val="0"/>
              </a:spcAft>
            </a:pPr>
            <a:r>
              <a:rPr sz="1400" b="0">
                <a:solidFill>
                  <a:srgbClr val="ED7D31"/>
                </a:solidFill>
              </a:rPr>
              <a:t>answers: </a:t>
            </a:r>
            <a:r>
              <a:rPr sz="1400" b="1">
                <a:solidFill>
                  <a:srgbClr val="ED7D31"/>
                </a:solidFill>
              </a:rPr>
              <a:t>reflectors at all scales</a:t>
            </a:r>
          </a:p>
          <a:p>
            <a:pPr algn="ctr">
              <a:spcAft>
                <a:spcPts val="0"/>
              </a:spcAft>
            </a:pPr>
            <a:r>
              <a:rPr sz="1300" b="0">
                <a:solidFill>
                  <a:srgbClr val="595959"/>
                </a:solidFill>
              </a:rPr>
              <a:t>hash grid, room to furniture scale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8567" y="4059276"/>
            <a:ext cx="5024312" cy="9144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002060"/>
                </a:solidFill>
              </a:rPr>
              <a:t>CSI reconstruction</a:t>
            </a:r>
          </a:p>
          <a:p>
            <a:pPr algn="ctr">
              <a:spcAft>
                <a:spcPts val="0"/>
              </a:spcAft>
            </a:pPr>
            <a:r>
              <a:rPr sz="1400" b="0">
                <a:solidFill>
                  <a:srgbClr val="ED7D31"/>
                </a:solidFill>
              </a:rPr>
              <a:t>answers: </a:t>
            </a:r>
            <a:r>
              <a:rPr sz="1400" b="1">
                <a:solidFill>
                  <a:srgbClr val="ED7D31"/>
                </a:solidFill>
              </a:rPr>
              <a:t>unstable absolute phase</a:t>
            </a:r>
          </a:p>
          <a:p>
            <a:pPr algn="ctr">
              <a:spcAft>
                <a:spcPts val="0"/>
              </a:spcAft>
            </a:pPr>
            <a:r>
              <a:rPr sz="1300" b="0">
                <a:solidFill>
                  <a:srgbClr val="595959"/>
                </a:solidFill>
              </a:rPr>
              <a:t>renders the 4×50 complex CSI; trained with a relative-phase loss</a:t>
            </a:r>
          </a:p>
        </p:txBody>
      </p:sp>
      <p:pic>
        <p:nvPicPr>
          <p:cNvPr id="10" name="Picture 9" descr="io_in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4937760"/>
            <a:ext cx="1582615" cy="914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131255" y="5017933"/>
            <a:ext cx="1828800" cy="754053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lang="en-US" sz="1700" b="1" dirty="0">
                <a:solidFill>
                  <a:srgbClr val="C00000"/>
                </a:solidFill>
              </a:rPr>
              <a:t>Input</a:t>
            </a:r>
            <a:endParaRPr sz="1700" b="1" dirty="0">
              <a:solidFill>
                <a:srgbClr val="C00000"/>
              </a:solidFill>
            </a:endParaRPr>
          </a:p>
          <a:p>
            <a:pPr algn="l"/>
            <a:r>
              <a:rPr sz="1300" b="0" dirty="0">
                <a:solidFill>
                  <a:srgbClr val="000000"/>
                </a:solidFill>
              </a:rPr>
              <a:t>sparse CSI at the measured positions</a:t>
            </a:r>
          </a:p>
        </p:txBody>
      </p:sp>
      <p:pic>
        <p:nvPicPr>
          <p:cNvPr id="12" name="Picture 11" descr="fig3_predcsi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05829" y="4937760"/>
            <a:ext cx="513707" cy="914400"/>
          </a:xfrm>
          <a:prstGeom prst="rect">
            <a:avLst/>
          </a:prstGeom>
        </p:spPr>
      </p:pic>
      <p:pic>
        <p:nvPicPr>
          <p:cNvPr id="13" name="Picture 12" descr="io_ou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13144" y="4937760"/>
            <a:ext cx="1582615" cy="9144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585589" y="5017933"/>
            <a:ext cx="1828800" cy="754053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r"/>
            <a:r>
              <a:rPr lang="en-US" sz="1700" b="1" dirty="0">
                <a:solidFill>
                  <a:srgbClr val="008200"/>
                </a:solidFill>
              </a:rPr>
              <a:t>Output</a:t>
            </a:r>
            <a:endParaRPr sz="1700" b="1" dirty="0">
              <a:solidFill>
                <a:srgbClr val="008200"/>
              </a:solidFill>
            </a:endParaRPr>
          </a:p>
          <a:p>
            <a:pPr algn="r"/>
            <a:r>
              <a:rPr sz="1300" b="0" dirty="0">
                <a:solidFill>
                  <a:srgbClr val="000000"/>
                </a:solidFill>
              </a:rPr>
              <a:t>complex CSI at any location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051495" y="5212080"/>
            <a:ext cx="3442654" cy="0"/>
          </a:xfrm>
          <a:prstGeom prst="line">
            <a:avLst/>
          </a:prstGeom>
          <a:ln w="38100">
            <a:solidFill>
              <a:srgbClr val="00206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051495" y="4919472"/>
            <a:ext cx="3442653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300" b="1">
                <a:solidFill>
                  <a:srgbClr val="002060"/>
                </a:solidFill>
              </a:rPr>
              <a:t>differentiable rendering</a:t>
            </a:r>
          </a:p>
        </p:txBody>
      </p:sp>
      <p:cxnSp>
        <p:nvCxnSpPr>
          <p:cNvPr id="17" name="Connector 16"/>
          <p:cNvCxnSpPr/>
          <p:nvPr/>
        </p:nvCxnSpPr>
        <p:spPr>
          <a:xfrm flipH="1">
            <a:off x="4051495" y="5504688"/>
            <a:ext cx="3442654" cy="0"/>
          </a:xfrm>
          <a:prstGeom prst="line">
            <a:avLst/>
          </a:prstGeom>
          <a:ln w="25400">
            <a:solidFill>
              <a:srgbClr val="C00000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51495" y="5541264"/>
            <a:ext cx="3442653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200" b="0">
                <a:solidFill>
                  <a:srgbClr val="C00000"/>
                </a:solidFill>
              </a:rPr>
              <a:t>loss gradients flow back through all modules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dirty="0"/>
              <a:t>Evaluat</a:t>
            </a:r>
            <a:r>
              <a:rPr lang="en-US" dirty="0"/>
              <a:t>ion:</a:t>
            </a:r>
            <a:r>
              <a:rPr dirty="0"/>
              <a:t> </a:t>
            </a:r>
            <a:r>
              <a:rPr lang="en-US" dirty="0"/>
              <a:t>C</a:t>
            </a:r>
            <a:r>
              <a:rPr dirty="0"/>
              <a:t>ommodity-</a:t>
            </a:r>
            <a:r>
              <a:rPr dirty="0" err="1"/>
              <a:t>WiFi</a:t>
            </a:r>
            <a:r>
              <a:rPr dirty="0"/>
              <a:t> CSI </a:t>
            </a:r>
            <a:r>
              <a:rPr lang="en-US" dirty="0"/>
              <a:t>collected </a:t>
            </a:r>
            <a:r>
              <a:rPr dirty="0"/>
              <a:t>from a robot in three rooms</a:t>
            </a:r>
          </a:p>
        </p:txBody>
      </p:sp>
      <p:pic>
        <p:nvPicPr>
          <p:cNvPr id="3" name="Picture 2" descr="photo_platfor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1112746"/>
            <a:ext cx="3200400" cy="35352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5760" y="4666261"/>
            <a:ext cx="320040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500" b="1">
                <a:solidFill>
                  <a:srgbClr val="002060"/>
                </a:solidFill>
              </a:rPr>
              <a:t>the measurement platform</a:t>
            </a:r>
          </a:p>
        </p:txBody>
      </p:sp>
      <p:pic>
        <p:nvPicPr>
          <p:cNvPr id="5" name="Picture 4" descr="photo_meditati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9187" y="1097280"/>
            <a:ext cx="1757185" cy="1965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94760" y="3108960"/>
            <a:ext cx="260604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1">
                <a:solidFill>
                  <a:srgbClr val="002060"/>
                </a:solidFill>
              </a:rPr>
              <a:t>Meditation Room</a:t>
            </a:r>
          </a:p>
          <a:p>
            <a:pPr algn="ctr">
              <a:spcAft>
                <a:spcPts val="0"/>
              </a:spcAft>
            </a:pPr>
            <a:r>
              <a:rPr sz="1200" b="0">
                <a:solidFill>
                  <a:srgbClr val="595959"/>
                </a:solidFill>
              </a:rPr>
              <a:t>4 × 2.25 m, small and cluttered</a:t>
            </a:r>
          </a:p>
        </p:txBody>
      </p:sp>
      <p:pic>
        <p:nvPicPr>
          <p:cNvPr id="7" name="Picture 6" descr="photo_offic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3745" y="1097280"/>
            <a:ext cx="1474469" cy="1965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37960" y="3108960"/>
            <a:ext cx="260604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1">
                <a:solidFill>
                  <a:srgbClr val="002060"/>
                </a:solidFill>
              </a:rPr>
              <a:t>Office Space</a:t>
            </a:r>
          </a:p>
          <a:p>
            <a:pPr algn="ctr">
              <a:spcAft>
                <a:spcPts val="0"/>
              </a:spcAft>
            </a:pPr>
            <a:r>
              <a:rPr sz="1200" b="0">
                <a:solidFill>
                  <a:srgbClr val="595959"/>
                </a:solidFill>
              </a:rPr>
              <a:t>5 × 3 m, metal cabinets</a:t>
            </a:r>
          </a:p>
        </p:txBody>
      </p:sp>
      <p:pic>
        <p:nvPicPr>
          <p:cNvPr id="9" name="Picture 8" descr="photo_conferenc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4324" y="1097280"/>
            <a:ext cx="1779711" cy="1965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81160" y="3108960"/>
            <a:ext cx="260604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1">
                <a:solidFill>
                  <a:srgbClr val="002060"/>
                </a:solidFill>
              </a:rPr>
              <a:t>Conference Room</a:t>
            </a:r>
          </a:p>
          <a:p>
            <a:pPr algn="ctr">
              <a:spcAft>
                <a:spcPts val="0"/>
              </a:spcAft>
            </a:pPr>
            <a:r>
              <a:rPr sz="1200" b="0">
                <a:solidFill>
                  <a:srgbClr val="595959"/>
                </a:solidFill>
              </a:rPr>
              <a:t>12 × 6 m, table blocks line of sight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5760" y="5166360"/>
            <a:ext cx="3200400" cy="73152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txBody>
          <a:bodyPr wrap="square" tIns="91440" bIns="91440" rtlCol="0" anchor="ctr"/>
          <a:lstStyle/>
          <a:p>
            <a:pPr algn="l"/>
            <a:r>
              <a:rPr sz="1200" b="1">
                <a:solidFill>
                  <a:srgbClr val="002060"/>
                </a:solidFill>
              </a:rPr>
              <a:t>off-the-shelf parts: </a:t>
            </a:r>
            <a:r>
              <a:rPr sz="1200" b="0">
                <a:solidFill>
                  <a:srgbClr val="000000"/>
                </a:solidFill>
              </a:rPr>
              <a:t>ASUS router on a custom 4-antenna mount; depth camera for pose (SLAM)</a:t>
            </a:r>
          </a:p>
        </p:txBody>
      </p:sp>
      <p:pic>
        <p:nvPicPr>
          <p:cNvPr id="12" name="Picture 11" descr="q_room_sample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9080" y="3840480"/>
            <a:ext cx="3931920" cy="227177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069080" y="6093968"/>
            <a:ext cx="393192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000" b="0">
                <a:solidFill>
                  <a:srgbClr val="595959"/>
                </a:solidFill>
              </a:rPr>
              <a:t>measurement positions along random trajectories (illustrative)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503920" y="3931920"/>
            <a:ext cx="3291840" cy="86868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txBody>
          <a:bodyPr wrap="square" tIns="91440" bIns="91440" rtlCol="0" anchor="ctr"/>
          <a:lstStyle/>
          <a:p>
            <a:pPr algn="l"/>
            <a:r>
              <a:rPr sz="1800" b="1">
                <a:solidFill>
                  <a:srgbClr val="002060"/>
                </a:solidFill>
              </a:rPr>
              <a:t>~30k</a:t>
            </a:r>
            <a:r>
              <a:rPr sz="1300" b="0">
                <a:solidFill>
                  <a:srgbClr val="000000"/>
                </a:solidFill>
              </a:rPr>
              <a:t> synchronized CSI + pose samples</a:t>
            </a:r>
          </a:p>
          <a:p>
            <a:pPr algn="l"/>
            <a:r>
              <a:rPr sz="1400" b="1">
                <a:solidFill>
                  <a:srgbClr val="002060"/>
                </a:solidFill>
              </a:rPr>
              <a:t>≈ 4 per ft³</a:t>
            </a:r>
            <a:r>
              <a:rPr sz="1200" b="0">
                <a:solidFill>
                  <a:srgbClr val="595959"/>
                </a:solidFill>
              </a:rPr>
              <a:t>  (NeRF² needs ~178)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503920" y="4937760"/>
            <a:ext cx="3291840" cy="96012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txBody>
          <a:bodyPr wrap="square" tIns="91440" bIns="91440" rtlCol="0" anchor="ctr"/>
          <a:lstStyle/>
          <a:p>
            <a:pPr algn="l"/>
            <a:r>
              <a:rPr sz="1400" b="1">
                <a:solidFill>
                  <a:srgbClr val="002060"/>
                </a:solidFill>
              </a:rPr>
              <a:t>LoS and NLoS</a:t>
            </a:r>
            <a:r>
              <a:rPr sz="1300" b="0">
                <a:solidFill>
                  <a:srgbClr val="000000"/>
                </a:solidFill>
              </a:rPr>
              <a:t> conditions in every room</a:t>
            </a:r>
          </a:p>
          <a:p>
            <a:pPr algn="l"/>
            <a:r>
              <a:rPr sz="1400" b="1">
                <a:solidFill>
                  <a:srgbClr val="002060"/>
                </a:solidFill>
              </a:rPr>
              <a:t>5-fold cross-validation</a:t>
            </a:r>
            <a:r>
              <a:rPr sz="1300" b="0">
                <a:solidFill>
                  <a:srgbClr val="000000"/>
                </a:solidFill>
              </a:rPr>
              <a:t> at held-out receiver positions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WiNeRF predicts complex CSI ~3× more accurately than prior neural baselines</a:t>
            </a:r>
          </a:p>
        </p:txBody>
      </p:sp>
      <p:pic>
        <p:nvPicPr>
          <p:cNvPr id="3" name="Picture 2" descr="fig8a_snr_cd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959" y="1097280"/>
            <a:ext cx="4292881" cy="31546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4251960"/>
            <a:ext cx="54864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400" b="0">
                <a:solidFill>
                  <a:srgbClr val="595959"/>
                </a:solidFill>
              </a:rPr>
              <a:t>prediction SNR, all environments (higher is better)</a:t>
            </a:r>
          </a:p>
        </p:txBody>
      </p:sp>
      <p:pic>
        <p:nvPicPr>
          <p:cNvPr id="5" name="Picture 4" descr="fig8b_snr_roo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9573" y="1097280"/>
            <a:ext cx="4494532" cy="31546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63640" y="4251960"/>
            <a:ext cx="54864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400" b="0">
                <a:solidFill>
                  <a:srgbClr val="595959"/>
                </a:solidFill>
              </a:rPr>
              <a:t>median SNR per room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663440"/>
            <a:ext cx="3657600" cy="12344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3600" b="1">
                <a:solidFill>
                  <a:srgbClr val="002060"/>
                </a:solidFill>
              </a:rPr>
              <a:t>5.3 dB</a:t>
            </a:r>
          </a:p>
          <a:p>
            <a:pPr algn="ctr"/>
            <a:r>
              <a:rPr sz="1600" b="0">
                <a:solidFill>
                  <a:srgbClr val="000000"/>
                </a:solidFill>
              </a:rPr>
              <a:t>median prediction SNR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06240" y="4663440"/>
            <a:ext cx="3840480" cy="12344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3600" b="1">
                <a:solidFill>
                  <a:srgbClr val="002060"/>
                </a:solidFill>
              </a:rPr>
              <a:t>+4.9 dB</a:t>
            </a:r>
          </a:p>
          <a:p>
            <a:pPr algn="ctr"/>
            <a:r>
              <a:rPr sz="1600" b="0">
                <a:solidFill>
                  <a:srgbClr val="000000"/>
                </a:solidFill>
              </a:rPr>
              <a:t>vs. baselines on average (≈ 3×)</a:t>
            </a:r>
          </a:p>
        </p:txBody>
      </p:sp>
      <p:pic>
        <p:nvPicPr>
          <p:cNvPr id="9" name="Picture 8" descr="density_dot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0" y="4804249"/>
            <a:ext cx="1737360" cy="8613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012680" y="4663440"/>
            <a:ext cx="1828800" cy="12344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400" b="1">
                <a:solidFill>
                  <a:srgbClr val="002060"/>
                </a:solidFill>
              </a:rPr>
              <a:t>4 vs 178</a:t>
            </a:r>
          </a:p>
          <a:p>
            <a:pPr algn="l"/>
            <a:r>
              <a:rPr sz="1300" b="0">
                <a:solidFill>
                  <a:srgbClr val="000000"/>
                </a:solidFill>
              </a:rPr>
              <a:t>samples / ft³: ours vs. NeRF²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Accurate CSI is not enough: it has to be directly usable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87552"/>
            <a:ext cx="11292840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2100" b="0">
                <a:solidFill>
                  <a:srgbClr val="000000"/>
                </a:solidFill>
              </a:rPr>
              <a:t>standard signal-processing algorithms consume WiNeRF’s </a:t>
            </a:r>
            <a:r>
              <a:rPr sz="2100" b="1">
                <a:solidFill>
                  <a:srgbClr val="008200"/>
                </a:solidFill>
              </a:rPr>
              <a:t>complex CSI</a:t>
            </a:r>
            <a:r>
              <a:rPr sz="2100" b="0">
                <a:solidFill>
                  <a:srgbClr val="000000"/>
                </a:solidFill>
              </a:rPr>
              <a:t> </a:t>
            </a:r>
            <a:r>
              <a:rPr sz="2100" b="1">
                <a:solidFill>
                  <a:srgbClr val="C00000"/>
                </a:solidFill>
              </a:rPr>
              <a:t>as-is</a:t>
            </a:r>
          </a:p>
        </p:txBody>
      </p:sp>
      <p:pic>
        <p:nvPicPr>
          <p:cNvPr id="4" name="Picture 3" descr="fig3_predcs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2331720"/>
            <a:ext cx="1181528" cy="21031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4320" y="1508760"/>
            <a:ext cx="2278808" cy="7772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500" b="1">
                <a:solidFill>
                  <a:srgbClr val="002060"/>
                </a:solidFill>
              </a:rPr>
              <a:t>predicted complex CSI</a:t>
            </a:r>
          </a:p>
          <a:p>
            <a:pPr algn="ctr"/>
            <a:r>
              <a:rPr sz="1300" b="0">
                <a:solidFill>
                  <a:srgbClr val="000000"/>
                </a:solidFill>
              </a:rPr>
              <a:t>4 × 50, at any location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050208" y="3383279"/>
            <a:ext cx="36576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2415968" y="2011680"/>
            <a:ext cx="0" cy="274320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2415968" y="2011680"/>
            <a:ext cx="1241631" cy="0"/>
          </a:xfrm>
          <a:prstGeom prst="line">
            <a:avLst/>
          </a:prstGeom>
          <a:ln w="28575">
            <a:solidFill>
              <a:srgbClr val="00206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749039" y="1600200"/>
            <a:ext cx="3017520" cy="822960"/>
          </a:xfrm>
          <a:prstGeom prst="rect">
            <a:avLst/>
          </a:prstGeom>
          <a:solidFill>
            <a:srgbClr val="FFFFFF"/>
          </a:solidFill>
          <a:ln w="19050">
            <a:solidFill>
              <a:srgbClr val="13294B"/>
            </a:solidFill>
          </a:ln>
          <a:effectLst/>
        </p:spPr>
        <p:txBody>
          <a:bodyPr wrap="square" tIns="91440" bIns="91440" rtlCol="0" anchor="ctr"/>
          <a:lstStyle/>
          <a:p>
            <a:pPr algn="ctr"/>
            <a:r>
              <a:rPr sz="1500" b="0">
                <a:solidFill>
                  <a:srgbClr val="000000"/>
                </a:solidFill>
              </a:rPr>
              <a:t>equal-gain combining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857999" y="2011680"/>
            <a:ext cx="731520" cy="0"/>
          </a:xfrm>
          <a:prstGeom prst="line">
            <a:avLst/>
          </a:prstGeom>
          <a:ln w="28575">
            <a:solidFill>
              <a:srgbClr val="00206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fig9a_beamform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1608" y="1371600"/>
            <a:ext cx="1696063" cy="12801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509759" y="1600200"/>
            <a:ext cx="2194560" cy="8229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600" b="1">
                <a:solidFill>
                  <a:srgbClr val="008200"/>
                </a:solidFill>
              </a:rPr>
              <a:t>beamforming gain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415968" y="3383280"/>
            <a:ext cx="1241631" cy="0"/>
          </a:xfrm>
          <a:prstGeom prst="line">
            <a:avLst/>
          </a:prstGeom>
          <a:ln w="28575">
            <a:solidFill>
              <a:srgbClr val="00206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3749039" y="2971800"/>
            <a:ext cx="3017520" cy="822960"/>
          </a:xfrm>
          <a:prstGeom prst="rect">
            <a:avLst/>
          </a:prstGeom>
          <a:solidFill>
            <a:srgbClr val="FFFFFF"/>
          </a:solidFill>
          <a:ln w="19050">
            <a:solidFill>
              <a:srgbClr val="13294B"/>
            </a:solidFill>
          </a:ln>
          <a:effectLst/>
        </p:spPr>
        <p:txBody>
          <a:bodyPr wrap="square" tIns="91440" bIns="91440" rtlCol="0" anchor="ctr"/>
          <a:lstStyle/>
          <a:p>
            <a:pPr algn="ctr"/>
            <a:r>
              <a:rPr sz="1500" b="0">
                <a:solidFill>
                  <a:srgbClr val="000000"/>
                </a:solidFill>
              </a:rPr>
              <a:t>MUSIC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6857999" y="3383280"/>
            <a:ext cx="731520" cy="0"/>
          </a:xfrm>
          <a:prstGeom prst="line">
            <a:avLst/>
          </a:prstGeom>
          <a:ln w="28575">
            <a:solidFill>
              <a:srgbClr val="00206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fig10a_aoa_spectru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2808" y="2743200"/>
            <a:ext cx="1673663" cy="128016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509759" y="2971800"/>
            <a:ext cx="2194560" cy="8229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600" b="1">
                <a:solidFill>
                  <a:srgbClr val="008200"/>
                </a:solidFill>
              </a:rPr>
              <a:t>line-of-sight AoA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2415968" y="4754880"/>
            <a:ext cx="1241631" cy="0"/>
          </a:xfrm>
          <a:prstGeom prst="line">
            <a:avLst/>
          </a:prstGeom>
          <a:ln w="28575">
            <a:solidFill>
              <a:srgbClr val="00206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749039" y="4343400"/>
            <a:ext cx="3017520" cy="822960"/>
          </a:xfrm>
          <a:prstGeom prst="rect">
            <a:avLst/>
          </a:prstGeom>
          <a:solidFill>
            <a:srgbClr val="FFFFFF"/>
          </a:solidFill>
          <a:ln w="19050">
            <a:solidFill>
              <a:srgbClr val="13294B"/>
            </a:solidFill>
          </a:ln>
          <a:effectLst/>
        </p:spPr>
        <p:txBody>
          <a:bodyPr wrap="square" tIns="91440" bIns="91440" rtlCol="0" anchor="ctr"/>
          <a:lstStyle/>
          <a:p>
            <a:pPr algn="ctr"/>
            <a:r>
              <a:rPr sz="1500" b="0">
                <a:solidFill>
                  <a:srgbClr val="000000"/>
                </a:solidFill>
              </a:rPr>
              <a:t>|H|² averaged over antennas and subcarriers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6857999" y="4754880"/>
            <a:ext cx="731520" cy="0"/>
          </a:xfrm>
          <a:prstGeom prst="line">
            <a:avLst/>
          </a:prstGeom>
          <a:ln w="28575">
            <a:solidFill>
              <a:srgbClr val="00206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h_winerf_n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4457" y="4114800"/>
            <a:ext cx="630365" cy="128016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509759" y="4343400"/>
            <a:ext cx="2194560" cy="8229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1600" b="1">
                <a:solidFill>
                  <a:srgbClr val="008200"/>
                </a:solidFill>
              </a:rPr>
              <a:t>RSSI coverage map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5486400"/>
            <a:ext cx="11292840" cy="3693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800" b="1" dirty="0">
                <a:solidFill>
                  <a:srgbClr val="C00000"/>
                </a:solidFill>
              </a:rPr>
              <a:t>no downstream model is trained: </a:t>
            </a:r>
            <a:r>
              <a:rPr sz="1800" b="0" dirty="0">
                <a:solidFill>
                  <a:srgbClr val="000000"/>
                </a:solidFill>
              </a:rPr>
              <a:t>the algorithms are unchanged, </a:t>
            </a:r>
            <a:r>
              <a:rPr lang="en-US" sz="1800" dirty="0" err="1"/>
              <a:t>WiNeRF</a:t>
            </a:r>
            <a:r>
              <a:rPr lang="en-US" sz="1800" dirty="0"/>
              <a:t> </a:t>
            </a:r>
            <a:r>
              <a:rPr lang="en-US" sz="1800" b="0" dirty="0">
                <a:solidFill>
                  <a:srgbClr val="000000"/>
                </a:solidFill>
              </a:rPr>
              <a:t>estimates the CSI input</a:t>
            </a:r>
            <a:endParaRPr sz="1800" b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Phase is preserved: near-oracle beamforming and accurate LoS AoA</a:t>
            </a:r>
          </a:p>
        </p:txBody>
      </p:sp>
      <p:pic>
        <p:nvPicPr>
          <p:cNvPr id="3" name="Picture 2" descr="fig9a_beamform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887" y="1097280"/>
            <a:ext cx="4179584" cy="31546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4251960"/>
            <a:ext cx="539496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400" b="0">
                <a:solidFill>
                  <a:srgbClr val="595959"/>
                </a:solidFill>
              </a:rPr>
              <a:t>beamforming gain with equal-gain combining (CDF)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617720"/>
            <a:ext cx="5394960" cy="12801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3000" b="1">
                <a:solidFill>
                  <a:srgbClr val="002060"/>
                </a:solidFill>
              </a:rPr>
              <a:t>11.4 dB</a:t>
            </a:r>
            <a:r>
              <a:rPr sz="1700" b="0">
                <a:solidFill>
                  <a:srgbClr val="000000"/>
                </a:solidFill>
              </a:rPr>
              <a:t> median gain vs. </a:t>
            </a:r>
            <a:r>
              <a:rPr sz="3000" b="1">
                <a:solidFill>
                  <a:srgbClr val="002060"/>
                </a:solidFill>
              </a:rPr>
              <a:t>12 dB</a:t>
            </a:r>
            <a:r>
              <a:rPr sz="1700" b="0">
                <a:solidFill>
                  <a:srgbClr val="000000"/>
                </a:solidFill>
              </a:rPr>
              <a:t> oracle</a:t>
            </a:r>
          </a:p>
          <a:p>
            <a:pPr algn="ctr"/>
            <a:r>
              <a:rPr sz="1500" b="0">
                <a:solidFill>
                  <a:srgbClr val="000000"/>
                </a:solidFill>
              </a:rPr>
              <a:t>~3 dB over baselines ≈ 19% more link capacity</a:t>
            </a:r>
          </a:p>
        </p:txBody>
      </p:sp>
      <p:pic>
        <p:nvPicPr>
          <p:cNvPr id="6" name="Picture 5" descr="fig10a_aoa_spectr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0367" y="1097280"/>
            <a:ext cx="4124384" cy="31546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55080" y="4251960"/>
            <a:ext cx="539496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400" b="0">
                <a:solidFill>
                  <a:srgbClr val="595959"/>
                </a:solidFill>
              </a:rPr>
              <a:t>MUSIC pseudospectrum, measured vs. predicted CSI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55080" y="4617720"/>
            <a:ext cx="5394960" cy="12801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3000" b="1">
                <a:solidFill>
                  <a:srgbClr val="002060"/>
                </a:solidFill>
              </a:rPr>
              <a:t>13°</a:t>
            </a:r>
            <a:r>
              <a:rPr sz="1700" b="0">
                <a:solidFill>
                  <a:srgbClr val="000000"/>
                </a:solidFill>
              </a:rPr>
              <a:t> median LoS AoA error</a:t>
            </a:r>
          </a:p>
          <a:p>
            <a:pPr algn="ctr"/>
            <a:r>
              <a:rPr sz="1500" b="0">
                <a:solidFill>
                  <a:srgbClr val="000000"/>
                </a:solidFill>
              </a:rPr>
              <a:t>≈ 23 cm at 1 m; multipath peaks line up too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Sparse measurements become a dense, room-scale coverage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" y="1024128"/>
            <a:ext cx="2664866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600" b="1">
                <a:solidFill>
                  <a:srgbClr val="002060"/>
                </a:solidFill>
              </a:rPr>
              <a:t>measured (sparse)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73426" y="1024128"/>
            <a:ext cx="2664866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600" b="1">
                <a:solidFill>
                  <a:srgbClr val="002060"/>
                </a:solidFill>
              </a:rPr>
              <a:t>WiNeRF prediction</a:t>
            </a:r>
          </a:p>
        </p:txBody>
      </p:sp>
      <p:pic>
        <p:nvPicPr>
          <p:cNvPr id="5" name="Picture 4" descr="h_gt_n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17320"/>
            <a:ext cx="2130721" cy="4297680"/>
          </a:xfrm>
          <a:prstGeom prst="rect">
            <a:avLst/>
          </a:prstGeom>
        </p:spPr>
      </p:pic>
      <p:pic>
        <p:nvPicPr>
          <p:cNvPr id="6" name="Picture 5" descr="h_winerf_n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7746" y="1417320"/>
            <a:ext cx="2116226" cy="4297680"/>
          </a:xfrm>
          <a:prstGeom prst="rect">
            <a:avLst/>
          </a:prstGeom>
        </p:spPr>
      </p:pic>
      <p:pic>
        <p:nvPicPr>
          <p:cNvPr id="7" name="Picture 6" descr="h_colorba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3701" y="1554480"/>
            <a:ext cx="765798" cy="4023360"/>
          </a:xfrm>
          <a:prstGeom prst="rect">
            <a:avLst/>
          </a:prstGeom>
        </p:spPr>
      </p:pic>
      <p:pic>
        <p:nvPicPr>
          <p:cNvPr id="8" name="Picture 7" descr="h_legen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5760720"/>
            <a:ext cx="3017520" cy="39557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96700" y="1024128"/>
            <a:ext cx="5499059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600" b="1">
                <a:solidFill>
                  <a:srgbClr val="002060"/>
                </a:solidFill>
              </a:rPr>
              <a:t>baselines, same room</a:t>
            </a:r>
          </a:p>
        </p:txBody>
      </p:sp>
      <p:pic>
        <p:nvPicPr>
          <p:cNvPr id="10" name="Picture 9" descr="h_nerf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700" y="1417320"/>
            <a:ext cx="1026659" cy="2287286"/>
          </a:xfrm>
          <a:prstGeom prst="rect">
            <a:avLst/>
          </a:prstGeom>
        </p:spPr>
      </p:pic>
      <p:pic>
        <p:nvPicPr>
          <p:cNvPr id="11" name="Picture 10" descr="h_newrf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14800" y="1417320"/>
            <a:ext cx="1026659" cy="2287286"/>
          </a:xfrm>
          <a:prstGeom prst="rect">
            <a:avLst/>
          </a:prstGeom>
        </p:spPr>
      </p:pic>
      <p:pic>
        <p:nvPicPr>
          <p:cNvPr id="12" name="Picture 11" descr="h_va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2900" y="1417320"/>
            <a:ext cx="1026659" cy="2309984"/>
          </a:xfrm>
          <a:prstGeom prst="rect">
            <a:avLst/>
          </a:prstGeom>
        </p:spPr>
      </p:pic>
      <p:pic>
        <p:nvPicPr>
          <p:cNvPr id="13" name="Picture 12" descr="h_dcgan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51000" y="1417320"/>
            <a:ext cx="1026659" cy="2294270"/>
          </a:xfrm>
          <a:prstGeom prst="rect">
            <a:avLst/>
          </a:prstGeom>
        </p:spPr>
      </p:pic>
      <p:pic>
        <p:nvPicPr>
          <p:cNvPr id="14" name="Picture 13" descr="h_sionna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69100" y="1417320"/>
            <a:ext cx="1026659" cy="229427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296700" y="3722894"/>
            <a:ext cx="5499059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/>
            <a:r>
              <a:rPr sz="1100" b="0" dirty="0">
                <a:solidFill>
                  <a:srgbClr val="595959"/>
                </a:solidFill>
              </a:rPr>
              <a:t>learned baselines + Sionna RT (ray tracing with a 3D CAD model)</a:t>
            </a:r>
          </a:p>
        </p:txBody>
      </p:sp>
      <p:sp>
        <p:nvSpPr>
          <p:cNvPr id="16" name="Oval 15"/>
          <p:cNvSpPr/>
          <p:nvPr/>
        </p:nvSpPr>
        <p:spPr>
          <a:xfrm>
            <a:off x="4282343" y="4681728"/>
            <a:ext cx="347472" cy="347472"/>
          </a:xfrm>
          <a:prstGeom prst="ellipse">
            <a:avLst/>
          </a:prstGeom>
          <a:solidFill>
            <a:srgbClr val="C00000"/>
          </a:solidFill>
          <a:ln w="19050">
            <a:solidFill>
              <a:srgbClr val="FFFFFF"/>
            </a:solidFill>
          </a:ln>
          <a:effectLst/>
        </p:spPr>
        <p:txBody>
          <a:bodyPr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7" name="Oval 16"/>
          <p:cNvSpPr/>
          <p:nvPr/>
        </p:nvSpPr>
        <p:spPr>
          <a:xfrm>
            <a:off x="3012607" y="1716328"/>
            <a:ext cx="347472" cy="347472"/>
          </a:xfrm>
          <a:prstGeom prst="ellipse">
            <a:avLst/>
          </a:prstGeom>
          <a:solidFill>
            <a:srgbClr val="002060"/>
          </a:solidFill>
          <a:ln w="19050">
            <a:solidFill>
              <a:srgbClr val="FFFFFF"/>
            </a:solidFill>
          </a:ln>
          <a:effectLst/>
        </p:spPr>
        <p:txBody>
          <a:bodyPr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8" name="Oval 17"/>
          <p:cNvSpPr/>
          <p:nvPr/>
        </p:nvSpPr>
        <p:spPr>
          <a:xfrm>
            <a:off x="11505723" y="2340146"/>
            <a:ext cx="292608" cy="292608"/>
          </a:xfrm>
          <a:prstGeom prst="ellipse">
            <a:avLst/>
          </a:prstGeom>
          <a:solidFill>
            <a:srgbClr val="C00000"/>
          </a:solidFill>
          <a:ln w="19050">
            <a:solidFill>
              <a:srgbClr val="FFFFFF"/>
            </a:solidFill>
          </a:ln>
          <a:effectLst/>
        </p:spPr>
        <p:txBody>
          <a:bodyPr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96700" y="3977639"/>
            <a:ext cx="5499059" cy="54864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txBody>
          <a:bodyPr wrap="square" tIns="91440" bIns="91440" rtlCol="0" anchor="ctr"/>
          <a:lstStyle/>
          <a:p>
            <a:pPr algn="l"/>
            <a:r>
              <a:rPr sz="1400" b="1">
                <a:solidFill>
                  <a:srgbClr val="C00000"/>
                </a:solidFill>
              </a:rPr>
              <a:t>1  </a:t>
            </a:r>
            <a:r>
              <a:rPr sz="1400" b="1">
                <a:solidFill>
                  <a:srgbClr val="000000"/>
                </a:solidFill>
              </a:rPr>
              <a:t>LoS hotspot</a:t>
            </a:r>
            <a:r>
              <a:rPr sz="1400" b="0">
                <a:solidFill>
                  <a:srgbClr val="000000"/>
                </a:solidFill>
              </a:rPr>
              <a:t> around the transmitter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296700" y="4617720"/>
            <a:ext cx="5499059" cy="54864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txBody>
          <a:bodyPr wrap="square" tIns="91440" bIns="91440" rtlCol="0" anchor="ctr"/>
          <a:lstStyle/>
          <a:p>
            <a:pPr algn="l"/>
            <a:r>
              <a:rPr sz="1400" b="1">
                <a:solidFill>
                  <a:srgbClr val="002060"/>
                </a:solidFill>
              </a:rPr>
              <a:t>2  </a:t>
            </a:r>
            <a:r>
              <a:rPr sz="1400" b="1">
                <a:solidFill>
                  <a:srgbClr val="000000"/>
                </a:solidFill>
              </a:rPr>
              <a:t>NLoS shadow</a:t>
            </a:r>
            <a:r>
              <a:rPr sz="1400" b="0">
                <a:solidFill>
                  <a:srgbClr val="000000"/>
                </a:solidFill>
              </a:rPr>
              <a:t> on the far side of the table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296700" y="5257800"/>
            <a:ext cx="5499059" cy="64008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txBody>
          <a:bodyPr wrap="square" tIns="91440" bIns="91440" rtlCol="0" anchor="ctr"/>
          <a:lstStyle/>
          <a:p>
            <a:pPr algn="l"/>
            <a:r>
              <a:rPr sz="1300" b="1" dirty="0">
                <a:solidFill>
                  <a:srgbClr val="C00000"/>
                </a:solidFill>
              </a:rPr>
              <a:t>3  </a:t>
            </a:r>
            <a:r>
              <a:rPr sz="1300" b="1" dirty="0">
                <a:solidFill>
                  <a:srgbClr val="000000"/>
                </a:solidFill>
              </a:rPr>
              <a:t>even ray tracing from a 3D model gets the table region wrong</a:t>
            </a:r>
          </a:p>
          <a:p>
            <a:pPr algn="l"/>
            <a:r>
              <a:rPr sz="1200" b="0" dirty="0">
                <a:solidFill>
                  <a:srgbClr val="000000"/>
                </a:solidFill>
              </a:rPr>
              <a:t>the model has no </a:t>
            </a:r>
            <a:r>
              <a:rPr sz="1200" b="0">
                <a:solidFill>
                  <a:srgbClr val="000000"/>
                </a:solidFill>
              </a:rPr>
              <a:t>detail </a:t>
            </a:r>
            <a:r>
              <a:rPr lang="en-US" sz="1200" b="0">
                <a:solidFill>
                  <a:srgbClr val="000000"/>
                </a:solidFill>
              </a:rPr>
              <a:t>close to</a:t>
            </a:r>
            <a:r>
              <a:rPr sz="1200" b="0">
                <a:solidFill>
                  <a:srgbClr val="000000"/>
                </a:solidFill>
              </a:rPr>
              <a:t> </a:t>
            </a:r>
            <a:r>
              <a:rPr sz="1200" b="0" dirty="0">
                <a:solidFill>
                  <a:srgbClr val="000000"/>
                </a:solidFill>
              </a:rPr>
              <a:t>the table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Takeaways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234440"/>
            <a:ext cx="6766560" cy="11887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600" b="1">
                <a:solidFill>
                  <a:srgbClr val="002060"/>
                </a:solidFill>
              </a:rPr>
              <a:t>Measurement constrained</a:t>
            </a:r>
          </a:p>
          <a:p>
            <a:pPr algn="l"/>
            <a:r>
              <a:rPr sz="1800" b="0">
                <a:solidFill>
                  <a:srgbClr val="000000"/>
                </a:solidFill>
              </a:rPr>
              <a:t>hardware limits become inductive biases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514600"/>
            <a:ext cx="6766560" cy="11887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600" b="1">
                <a:solidFill>
                  <a:srgbClr val="002060"/>
                </a:solidFill>
              </a:rPr>
              <a:t>Sparse → continuous</a:t>
            </a:r>
          </a:p>
          <a:p>
            <a:pPr algn="l"/>
            <a:r>
              <a:rPr sz="1800" b="0">
                <a:solidFill>
                  <a:srgbClr val="000000"/>
                </a:solidFill>
              </a:rPr>
              <a:t>complex CSI at unseen locations from sparse real measurements (5.3 dB, ≈3× baselines)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794760"/>
            <a:ext cx="6766560" cy="11887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600" b="1">
                <a:solidFill>
                  <a:srgbClr val="002060"/>
                </a:solidFill>
              </a:rPr>
              <a:t>Actionable</a:t>
            </a:r>
          </a:p>
          <a:p>
            <a:pPr algn="l"/>
            <a:r>
              <a:rPr sz="1800" b="0">
                <a:solidFill>
                  <a:srgbClr val="000000"/>
                </a:solidFill>
              </a:rPr>
              <a:t>beamforming, AoA and coverage maps straight from the predicted CSI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120640"/>
            <a:ext cx="676656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600" b="1">
                <a:solidFill>
                  <a:srgbClr val="002060"/>
                </a:solidFill>
              </a:rPr>
              <a:t>Thank you!  Questions?</a:t>
            </a:r>
          </a:p>
        </p:txBody>
      </p:sp>
      <p:pic>
        <p:nvPicPr>
          <p:cNvPr id="7" name="Picture 6" descr="s9_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640" y="2192153"/>
            <a:ext cx="4389120" cy="26565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t>References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338560" cy="45720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700"/>
              </a:spcAft>
            </a:pPr>
            <a:r>
              <a:rPr sz="1400" b="0">
                <a:solidFill>
                  <a:srgbClr val="000000"/>
                </a:solidFill>
              </a:rPr>
              <a:t>[1] A. Muralidharan and Y. Mostofi, “Communication-aware robotics: exploiting motion for communication,” Annual Review of Control, Robotics, and Autonomous Systems, 2021.</a:t>
            </a:r>
          </a:p>
          <a:p>
            <a:pPr algn="l">
              <a:spcAft>
                <a:spcPts val="700"/>
              </a:spcAft>
            </a:pPr>
            <a:r>
              <a:rPr sz="1400" b="0">
                <a:solidFill>
                  <a:srgbClr val="000000"/>
                </a:solidFill>
              </a:rPr>
              <a:t>[2] D. Romero and S.-J. Kim, “Radio map estimation: a data-driven approach to spectrum cartography,” IEEE Signal Processing Magazine, 2022.</a:t>
            </a:r>
          </a:p>
          <a:p>
            <a:pPr algn="l">
              <a:spcAft>
                <a:spcPts val="700"/>
              </a:spcAft>
            </a:pPr>
            <a:r>
              <a:rPr sz="1400" b="0">
                <a:solidFill>
                  <a:srgbClr val="000000"/>
                </a:solidFill>
              </a:rPr>
              <a:t>[3] A. Alkhateeb, S. Jiang, and G. Charan, “Real-time digital twins: vision and research directions for 6G and beyond,” IEEE Communications Magazine, 2023.</a:t>
            </a:r>
          </a:p>
          <a:p>
            <a:pPr algn="l">
              <a:spcAft>
                <a:spcPts val="700"/>
              </a:spcAft>
            </a:pPr>
            <a:r>
              <a:rPr sz="1400" b="0">
                <a:solidFill>
                  <a:srgbClr val="000000"/>
                </a:solidFill>
              </a:rPr>
              <a:t>[4] X. Zhao, Z. An, Q. Pan, and L. Yang, “NeRF²: neural radio-frequency radiance fields,” ACM MobiCom, 2023.</a:t>
            </a:r>
          </a:p>
          <a:p>
            <a:pPr algn="l">
              <a:spcAft>
                <a:spcPts val="700"/>
              </a:spcAft>
            </a:pPr>
            <a:r>
              <a:rPr sz="1400" b="0">
                <a:solidFill>
                  <a:srgbClr val="000000"/>
                </a:solidFill>
              </a:rPr>
              <a:t>[5] T. Orekondy et al., “WiNeRT: towards neural ray tracing for wireless channel modelling and differentiable simulations,” ICLR, 2023.</a:t>
            </a:r>
          </a:p>
          <a:p>
            <a:pPr algn="l">
              <a:spcAft>
                <a:spcPts val="700"/>
              </a:spcAft>
            </a:pPr>
            <a:r>
              <a:rPr sz="1400" b="0">
                <a:solidFill>
                  <a:srgbClr val="000000"/>
                </a:solidFill>
              </a:rPr>
              <a:t>[6] X. Chen, Z. Feng, K. Sun, K. Qian, and X. Zhang, “RFCanvas: modeling RF channel by fusing visual priors and few-shot RF measurements,” ACM SenSys, 2024.</a:t>
            </a:r>
          </a:p>
          <a:p>
            <a:pPr algn="l">
              <a:spcAft>
                <a:spcPts val="700"/>
              </a:spcAft>
            </a:pPr>
            <a:r>
              <a:rPr sz="1400" b="0">
                <a:solidFill>
                  <a:srgbClr val="000000"/>
                </a:solidFill>
              </a:rPr>
              <a:t>[7] H. Lu, C. Vattheuer, B. Mirzasoleiman, and O. Abari, “A deep learning framework for wireless radiation field reconstruction and channel prediction” (NeWRF), arXiv:2403.03241, 2024.</a:t>
            </a:r>
          </a:p>
          <a:p>
            <a:pPr algn="l">
              <a:spcAft>
                <a:spcPts val="700"/>
              </a:spcAft>
            </a:pPr>
            <a:r>
              <a:rPr sz="1400" b="0">
                <a:solidFill>
                  <a:srgbClr val="000000"/>
                </a:solidFill>
              </a:rPr>
              <a:t>[8] H. L. Van Trees, Optimum Array Processing, Wiley, 2002.</a:t>
            </a:r>
          </a:p>
          <a:p>
            <a:pPr algn="l">
              <a:spcAft>
                <a:spcPts val="700"/>
              </a:spcAft>
            </a:pPr>
            <a:r>
              <a:rPr sz="1400" b="0">
                <a:solidFill>
                  <a:srgbClr val="000000"/>
                </a:solidFill>
              </a:rPr>
              <a:t>[9] A. Goldsmith, Wireless Communications, Cambridge University Press, 2005.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0FF032AC25AD4897CC72A8B368D055" ma:contentTypeVersion="5" ma:contentTypeDescription="Create a new document." ma:contentTypeScope="" ma:versionID="74c21ecd1209675fc4e2da9830cbeba3">
  <xsd:schema xmlns:xsd="http://www.w3.org/2001/XMLSchema" xmlns:xs="http://www.w3.org/2001/XMLSchema" xmlns:p="http://schemas.microsoft.com/office/2006/metadata/properties" xmlns:ns2="1ccb1060-f2db-4e8a-b4a7-8a9976dc0904" targetNamespace="http://schemas.microsoft.com/office/2006/metadata/properties" ma:root="true" ma:fieldsID="33165f9724235b4ef461377ffaffd905" ns2:_="">
    <xsd:import namespace="1ccb1060-f2db-4e8a-b4a7-8a9976dc090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cb1060-f2db-4e8a-b4a7-8a9976dc09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1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BFB094C-85FB-4377-9972-0AB36D8BF6DF}">
  <ds:schemaRefs>
    <ds:schemaRef ds:uri="1ccb1060-f2db-4e8a-b4a7-8a9976dc090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50BCEAA-84B1-408A-8426-11ADBBA320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1ACA53-0C2A-4503-A8B5-AC2B4257832A}">
  <ds:schemaRefs>
    <ds:schemaRef ds:uri="http://www.w3.org/XML/1998/namespace"/>
    <ds:schemaRef ds:uri="http://purl.org/dc/dcmitype/"/>
    <ds:schemaRef ds:uri="1ccb1060-f2db-4e8a-b4a7-8a9976dc0904"/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44467e6f-462c-4ea2-823f-7800de5434e3}" enabled="0" method="" siteId="{44467e6f-462c-4ea2-823f-7800de5434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Macintosh PowerPoint</Application>
  <PresentationFormat>Widescreen</PresentationFormat>
  <Slides>16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Helvetica Neue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WiNeRF — EWSN 2026</dc:title>
  <dc:creator>Saif Ur Rahman</dc:creator>
  <cp:lastModifiedBy>Saif Ur Rahman</cp:lastModifiedBy>
  <cp:revision>8</cp:revision>
  <cp:lastPrinted>2025-03-26T16:28:37Z</cp:lastPrinted>
  <dcterms:created xsi:type="dcterms:W3CDTF">2019-01-14T22:06:33Z</dcterms:created>
  <dcterms:modified xsi:type="dcterms:W3CDTF">2026-09-17T10:39:52Z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0x010100F40FF032AC25AD4897CC72A8B368D055</vt:lpwstr>
  </property>
</Properties>
</file>